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441" r:id="rId3"/>
    <p:sldId id="442" r:id="rId4"/>
    <p:sldId id="353" r:id="rId5"/>
    <p:sldId id="417" r:id="rId6"/>
    <p:sldId id="299" r:id="rId7"/>
    <p:sldId id="256" r:id="rId8"/>
    <p:sldId id="406" r:id="rId9"/>
    <p:sldId id="407" r:id="rId10"/>
    <p:sldId id="408" r:id="rId11"/>
    <p:sldId id="273" r:id="rId12"/>
    <p:sldId id="364" r:id="rId13"/>
    <p:sldId id="347" r:id="rId14"/>
    <p:sldId id="356" r:id="rId15"/>
    <p:sldId id="409" r:id="rId16"/>
    <p:sldId id="349" r:id="rId17"/>
    <p:sldId id="410" r:id="rId19"/>
    <p:sldId id="412" r:id="rId20"/>
    <p:sldId id="414" r:id="rId21"/>
    <p:sldId id="416" r:id="rId22"/>
    <p:sldId id="415" r:id="rId23"/>
    <p:sldId id="413" r:id="rId24"/>
    <p:sldId id="418" r:id="rId25"/>
    <p:sldId id="419" r:id="rId26"/>
    <p:sldId id="420" r:id="rId27"/>
    <p:sldId id="439" r:id="rId28"/>
    <p:sldId id="440" r:id="rId29"/>
    <p:sldId id="438" r:id="rId30"/>
    <p:sldId id="443" r:id="rId31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-1854" y="-84"/>
      </p:cViewPr>
      <p:guideLst>
        <p:guide orient="horz" pos="2179"/>
        <p:guide pos="28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70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.wmf"/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5C414DD-F05F-43E8-8F49-D51A81ECC891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25.xml"/><Relationship Id="rId4" Type="http://schemas.openxmlformats.org/officeDocument/2006/relationships/image" Target="../media/image9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tags" Target="../tags/tag31.xml"/><Relationship Id="rId4" Type="http://schemas.openxmlformats.org/officeDocument/2006/relationships/image" Target="../media/image14.png"/><Relationship Id="rId3" Type="http://schemas.openxmlformats.org/officeDocument/2006/relationships/tags" Target="../tags/tag30.xml"/><Relationship Id="rId2" Type="http://schemas.openxmlformats.org/officeDocument/2006/relationships/image" Target="../media/image13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4" Type="http://schemas.openxmlformats.org/officeDocument/2006/relationships/notesSlide" Target="../notesSlides/notesSlide1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3.bin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9" Type="http://schemas.openxmlformats.org/officeDocument/2006/relationships/vmlDrawing" Target="../drawings/vmlDrawing4.vml"/><Relationship Id="rId68" Type="http://schemas.openxmlformats.org/officeDocument/2006/relationships/slideLayout" Target="../slideLayouts/slideLayout7.xml"/><Relationship Id="rId67" Type="http://schemas.openxmlformats.org/officeDocument/2006/relationships/image" Target="../media/image35.wmf"/><Relationship Id="rId66" Type="http://schemas.openxmlformats.org/officeDocument/2006/relationships/oleObject" Target="../embeddings/oleObject8.bin"/><Relationship Id="rId65" Type="http://schemas.openxmlformats.org/officeDocument/2006/relationships/tags" Target="../tags/tag116.xml"/><Relationship Id="rId64" Type="http://schemas.openxmlformats.org/officeDocument/2006/relationships/tags" Target="../tags/tag115.xml"/><Relationship Id="rId63" Type="http://schemas.openxmlformats.org/officeDocument/2006/relationships/tags" Target="../tags/tag114.xml"/><Relationship Id="rId62" Type="http://schemas.openxmlformats.org/officeDocument/2006/relationships/tags" Target="../tags/tag113.xml"/><Relationship Id="rId61" Type="http://schemas.openxmlformats.org/officeDocument/2006/relationships/tags" Target="../tags/tag112.xml"/><Relationship Id="rId60" Type="http://schemas.openxmlformats.org/officeDocument/2006/relationships/tags" Target="../tags/tag111.xml"/><Relationship Id="rId6" Type="http://schemas.openxmlformats.org/officeDocument/2006/relationships/image" Target="../media/image32.png"/><Relationship Id="rId59" Type="http://schemas.openxmlformats.org/officeDocument/2006/relationships/tags" Target="../tags/tag110.xml"/><Relationship Id="rId58" Type="http://schemas.openxmlformats.org/officeDocument/2006/relationships/tags" Target="../tags/tag109.xml"/><Relationship Id="rId57" Type="http://schemas.openxmlformats.org/officeDocument/2006/relationships/tags" Target="../tags/tag108.xml"/><Relationship Id="rId56" Type="http://schemas.openxmlformats.org/officeDocument/2006/relationships/tags" Target="../tags/tag107.xml"/><Relationship Id="rId55" Type="http://schemas.openxmlformats.org/officeDocument/2006/relationships/tags" Target="../tags/tag106.xml"/><Relationship Id="rId54" Type="http://schemas.openxmlformats.org/officeDocument/2006/relationships/tags" Target="../tags/tag105.xml"/><Relationship Id="rId53" Type="http://schemas.openxmlformats.org/officeDocument/2006/relationships/tags" Target="../tags/tag104.xml"/><Relationship Id="rId52" Type="http://schemas.openxmlformats.org/officeDocument/2006/relationships/tags" Target="../tags/tag103.xml"/><Relationship Id="rId51" Type="http://schemas.openxmlformats.org/officeDocument/2006/relationships/tags" Target="../tags/tag102.xml"/><Relationship Id="rId50" Type="http://schemas.openxmlformats.org/officeDocument/2006/relationships/tags" Target="../tags/tag101.xml"/><Relationship Id="rId5" Type="http://schemas.openxmlformats.org/officeDocument/2006/relationships/image" Target="../media/image31.wmf"/><Relationship Id="rId49" Type="http://schemas.openxmlformats.org/officeDocument/2006/relationships/tags" Target="../tags/tag100.xml"/><Relationship Id="rId48" Type="http://schemas.openxmlformats.org/officeDocument/2006/relationships/tags" Target="../tags/tag99.xml"/><Relationship Id="rId47" Type="http://schemas.openxmlformats.org/officeDocument/2006/relationships/tags" Target="../tags/tag98.xml"/><Relationship Id="rId46" Type="http://schemas.openxmlformats.org/officeDocument/2006/relationships/tags" Target="../tags/tag97.xml"/><Relationship Id="rId45" Type="http://schemas.openxmlformats.org/officeDocument/2006/relationships/tags" Target="../tags/tag96.xml"/><Relationship Id="rId44" Type="http://schemas.openxmlformats.org/officeDocument/2006/relationships/tags" Target="../tags/tag95.xml"/><Relationship Id="rId43" Type="http://schemas.openxmlformats.org/officeDocument/2006/relationships/tags" Target="../tags/tag94.xml"/><Relationship Id="rId42" Type="http://schemas.openxmlformats.org/officeDocument/2006/relationships/tags" Target="../tags/tag93.xml"/><Relationship Id="rId41" Type="http://schemas.openxmlformats.org/officeDocument/2006/relationships/tags" Target="../tags/tag92.xml"/><Relationship Id="rId40" Type="http://schemas.openxmlformats.org/officeDocument/2006/relationships/tags" Target="../tags/tag91.xml"/><Relationship Id="rId4" Type="http://schemas.openxmlformats.org/officeDocument/2006/relationships/oleObject" Target="../embeddings/oleObject5.bin"/><Relationship Id="rId39" Type="http://schemas.openxmlformats.org/officeDocument/2006/relationships/tags" Target="../tags/tag90.xml"/><Relationship Id="rId38" Type="http://schemas.openxmlformats.org/officeDocument/2006/relationships/tags" Target="../tags/tag89.xml"/><Relationship Id="rId37" Type="http://schemas.openxmlformats.org/officeDocument/2006/relationships/tags" Target="../tags/tag88.xml"/><Relationship Id="rId36" Type="http://schemas.openxmlformats.org/officeDocument/2006/relationships/tags" Target="../tags/tag87.xml"/><Relationship Id="rId35" Type="http://schemas.openxmlformats.org/officeDocument/2006/relationships/tags" Target="../tags/tag86.xml"/><Relationship Id="rId34" Type="http://schemas.openxmlformats.org/officeDocument/2006/relationships/tags" Target="../tags/tag85.xml"/><Relationship Id="rId33" Type="http://schemas.openxmlformats.org/officeDocument/2006/relationships/tags" Target="../tags/tag84.xml"/><Relationship Id="rId32" Type="http://schemas.openxmlformats.org/officeDocument/2006/relationships/tags" Target="../tags/tag83.xml"/><Relationship Id="rId31" Type="http://schemas.openxmlformats.org/officeDocument/2006/relationships/tags" Target="../tags/tag82.xml"/><Relationship Id="rId30" Type="http://schemas.openxmlformats.org/officeDocument/2006/relationships/tags" Target="../tags/tag81.xml"/><Relationship Id="rId3" Type="http://schemas.openxmlformats.org/officeDocument/2006/relationships/tags" Target="../tags/tag61.xml"/><Relationship Id="rId29" Type="http://schemas.openxmlformats.org/officeDocument/2006/relationships/tags" Target="../tags/tag80.xml"/><Relationship Id="rId28" Type="http://schemas.openxmlformats.org/officeDocument/2006/relationships/tags" Target="../tags/tag79.xml"/><Relationship Id="rId27" Type="http://schemas.openxmlformats.org/officeDocument/2006/relationships/tags" Target="../tags/tag78.xml"/><Relationship Id="rId26" Type="http://schemas.openxmlformats.org/officeDocument/2006/relationships/tags" Target="../tags/tag77.xml"/><Relationship Id="rId25" Type="http://schemas.openxmlformats.org/officeDocument/2006/relationships/tags" Target="../tags/tag76.xml"/><Relationship Id="rId24" Type="http://schemas.openxmlformats.org/officeDocument/2006/relationships/tags" Target="../tags/tag75.xml"/><Relationship Id="rId23" Type="http://schemas.openxmlformats.org/officeDocument/2006/relationships/tags" Target="../tags/tag74.xml"/><Relationship Id="rId22" Type="http://schemas.openxmlformats.org/officeDocument/2006/relationships/tags" Target="../tags/tag73.xml"/><Relationship Id="rId21" Type="http://schemas.openxmlformats.org/officeDocument/2006/relationships/tags" Target="../tags/tag72.xml"/><Relationship Id="rId20" Type="http://schemas.openxmlformats.org/officeDocument/2006/relationships/tags" Target="../tags/tag71.xml"/><Relationship Id="rId2" Type="http://schemas.openxmlformats.org/officeDocument/2006/relationships/tags" Target="../tags/tag60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image" Target="../media/image34.wmf"/><Relationship Id="rId15" Type="http://schemas.openxmlformats.org/officeDocument/2006/relationships/oleObject" Target="../embeddings/oleObject7.bin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image" Target="../media/image33.wmf"/><Relationship Id="rId10" Type="http://schemas.openxmlformats.org/officeDocument/2006/relationships/oleObject" Target="../embeddings/oleObject6.bin"/><Relationship Id="rId1" Type="http://schemas.openxmlformats.org/officeDocument/2006/relationships/tags" Target="../tags/tag5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0" Type="http://schemas.openxmlformats.org/officeDocument/2006/relationships/slideLayout" Target="../slideLayouts/slideLayout7.xml"/><Relationship Id="rId4" Type="http://schemas.openxmlformats.org/officeDocument/2006/relationships/tags" Target="../tags/tag120.xml"/><Relationship Id="rId39" Type="http://schemas.openxmlformats.org/officeDocument/2006/relationships/tags" Target="../tags/tag155.xml"/><Relationship Id="rId38" Type="http://schemas.openxmlformats.org/officeDocument/2006/relationships/tags" Target="../tags/tag154.xml"/><Relationship Id="rId37" Type="http://schemas.openxmlformats.org/officeDocument/2006/relationships/tags" Target="../tags/tag153.xml"/><Relationship Id="rId36" Type="http://schemas.openxmlformats.org/officeDocument/2006/relationships/tags" Target="../tags/tag152.xml"/><Relationship Id="rId35" Type="http://schemas.openxmlformats.org/officeDocument/2006/relationships/tags" Target="../tags/tag151.xml"/><Relationship Id="rId34" Type="http://schemas.openxmlformats.org/officeDocument/2006/relationships/tags" Target="../tags/tag150.xml"/><Relationship Id="rId33" Type="http://schemas.openxmlformats.org/officeDocument/2006/relationships/tags" Target="../tags/tag149.xml"/><Relationship Id="rId32" Type="http://schemas.openxmlformats.org/officeDocument/2006/relationships/tags" Target="../tags/tag148.xml"/><Relationship Id="rId31" Type="http://schemas.openxmlformats.org/officeDocument/2006/relationships/tags" Target="../tags/tag147.xml"/><Relationship Id="rId30" Type="http://schemas.openxmlformats.org/officeDocument/2006/relationships/tags" Target="../tags/tag146.xml"/><Relationship Id="rId3" Type="http://schemas.openxmlformats.org/officeDocument/2006/relationships/tags" Target="../tags/tag119.xml"/><Relationship Id="rId29" Type="http://schemas.openxmlformats.org/officeDocument/2006/relationships/tags" Target="../tags/tag145.xml"/><Relationship Id="rId28" Type="http://schemas.openxmlformats.org/officeDocument/2006/relationships/tags" Target="../tags/tag144.xml"/><Relationship Id="rId27" Type="http://schemas.openxmlformats.org/officeDocument/2006/relationships/tags" Target="../tags/tag143.xml"/><Relationship Id="rId26" Type="http://schemas.openxmlformats.org/officeDocument/2006/relationships/tags" Target="../tags/tag142.xml"/><Relationship Id="rId25" Type="http://schemas.openxmlformats.org/officeDocument/2006/relationships/tags" Target="../tags/tag141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tags" Target="../tags/tag118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0.xml"/><Relationship Id="rId3" Type="http://schemas.openxmlformats.org/officeDocument/2006/relationships/image" Target="../media/image37.png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image" Target="../media/image38.png"/><Relationship Id="rId1" Type="http://schemas.openxmlformats.org/officeDocument/2006/relationships/tags" Target="../tags/tag1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9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5.jpe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4.jpe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3.jpe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image" Target="../media/image6.jpeg"/><Relationship Id="rId10" Type="http://schemas.openxmlformats.org/officeDocument/2006/relationships/tags" Target="../tags/tag1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image" Target="../media/image7.png"/><Relationship Id="rId3" Type="http://schemas.openxmlformats.org/officeDocument/2006/relationships/tags" Target="../tags/tag1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30810" y="161290"/>
            <a:ext cx="8771890" cy="2749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4．(2021·宁波市咸祥中学高一期中)下列关于路程和位移的说法中正确的是(　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  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　)A．物体沿直线向某一方向运动时，通过的路程就是位移B．位移是矢量，位移的方向就是物体运动的方向C．物体两次通过的路程不相等时，位移不可能相等D．物体通过一段路程，位移可能为零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97125" y="645795"/>
            <a:ext cx="447675" cy="600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</a:t>
            </a:r>
            <a:endParaRPr lang="en-US" altLang="en-US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文本框 16385"/>
          <p:cNvSpPr txBox="1"/>
          <p:nvPr>
            <p:custDataLst>
              <p:tags r:id="rId1"/>
            </p:custDataLst>
          </p:nvPr>
        </p:nvSpPr>
        <p:spPr>
          <a:xfrm>
            <a:off x="169863" y="163513"/>
            <a:ext cx="1099185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辨析：</a:t>
            </a:r>
            <a:endParaRPr lang="zh-CN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01" name="文本框 2100"/>
          <p:cNvSpPr txBox="1"/>
          <p:nvPr>
            <p:custDataLst>
              <p:tags r:id="rId2"/>
            </p:custDataLst>
          </p:nvPr>
        </p:nvSpPr>
        <p:spPr>
          <a:xfrm>
            <a:off x="1432243" y="166688"/>
            <a:ext cx="659574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“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位移除以时间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”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与初中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“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路程除以时间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”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的不同？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E2FFFF">
                  <a:alpha val="100000"/>
                </a:srgbClr>
              </a:clrFrom>
              <a:clrTo>
                <a:srgbClr val="E2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9575" y="1225550"/>
            <a:ext cx="5928360" cy="2183130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 flipH="1">
            <a:off x="8583295" y="2178050"/>
            <a:ext cx="294640" cy="1230630"/>
          </a:xfrm>
          <a:prstGeom prst="rt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19060" y="1205230"/>
            <a:ext cx="1292225" cy="15322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08" name="图片 107"/>
          <p:cNvPicPr/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46430" y="780415"/>
            <a:ext cx="4647565" cy="3419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5" y="4199890"/>
            <a:ext cx="2750820" cy="1359535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8"/>
            </p:custDataLst>
          </p:nvPr>
        </p:nvSpPr>
        <p:spPr>
          <a:xfrm>
            <a:off x="3809365" y="458787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标量</a:t>
            </a:r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218440" y="-128905"/>
                <a:ext cx="8707120" cy="37795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例</a:t>
                </a:r>
                <a:r>
                  <a:rPr lang="en-US" altLang="zh-CN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1</a:t>
                </a:r>
                <a:r>
                  <a: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、</a:t>
                </a:r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(多选)对速度的定义式v＝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sz="28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8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</m:num>
                      <m:den>
                        <m:r>
                          <a:rPr lang="en-US" sz="28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8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，以下叙述正确的是(　　)</a:t>
                </a: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A．物体做匀速直线运动时，速度v与运动的位移Δx成正比，与运动时间Δt成反比</a:t>
                </a: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B．速度v的大小与运动的位移Δx和时间Δt都无关</a:t>
                </a: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C．速度是表示物体位置变化快慢的物理量</a:t>
                </a: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D．速度是表示物体运动快慢及方向的物理量</a:t>
                </a: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" y="-128905"/>
                <a:ext cx="8707120" cy="37795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6887210" y="149987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BCD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" name="文本框 108"/>
          <p:cNvSpPr txBox="1"/>
          <p:nvPr/>
        </p:nvSpPr>
        <p:spPr>
          <a:xfrm>
            <a:off x="181610" y="116205"/>
            <a:ext cx="878078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(多选)甲、乙两质点在同一直线上做匀速运动，取向右为正方向，甲的速度为2 m/s，乙的速度为－4 m/s，则可知(　　)A．乙的速度大于甲的速度B．因为＋2＞－4，所以甲的速度大于乙的速度C．这里正、负号的物理意义是表示质点的运动方向D．若甲、乙两质点同时由同一点出发，则10 s后甲、乙相距60 m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1"/>
            </p:custDataLst>
          </p:nvPr>
        </p:nvSpPr>
        <p:spPr>
          <a:xfrm>
            <a:off x="6887210" y="118618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ACD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百米比赛[00_00_03][20230523-222533]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174" t="9606" r="12109" b="10764"/>
          <a:stretch>
            <a:fillRect/>
          </a:stretch>
        </p:blipFill>
        <p:spPr>
          <a:xfrm>
            <a:off x="28575" y="826135"/>
            <a:ext cx="2962275" cy="1753235"/>
          </a:xfrm>
          <a:prstGeom prst="rect">
            <a:avLst/>
          </a:prstGeom>
        </p:spPr>
      </p:pic>
      <p:pic>
        <p:nvPicPr>
          <p:cNvPr id="10" name="图片 9" descr="百米比赛[00_00_10][20230523-222606]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143" t="14740" r="18359" b="14016"/>
          <a:stretch>
            <a:fillRect/>
          </a:stretch>
        </p:blipFill>
        <p:spPr>
          <a:xfrm>
            <a:off x="3112135" y="826135"/>
            <a:ext cx="2915920" cy="1757045"/>
          </a:xfrm>
          <a:prstGeom prst="rect">
            <a:avLst/>
          </a:prstGeom>
        </p:spPr>
      </p:pic>
      <p:pic>
        <p:nvPicPr>
          <p:cNvPr id="11" name="图片 10" descr="百米比赛[00_00_10][20230523-222720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3392" t="13125" r="15996" b="14560"/>
          <a:stretch>
            <a:fillRect/>
          </a:stretch>
        </p:blipFill>
        <p:spPr>
          <a:xfrm>
            <a:off x="6148705" y="826135"/>
            <a:ext cx="2915920" cy="1680210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849630" y="826135"/>
            <a:ext cx="512445" cy="127762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849630" y="1038860"/>
            <a:ext cx="443865" cy="1064895"/>
          </a:xfrm>
          <a:prstGeom prst="ellipse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4506595" y="1155700"/>
            <a:ext cx="351155" cy="948055"/>
          </a:xfrm>
          <a:prstGeom prst="ellipse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7646670" y="1056640"/>
            <a:ext cx="419735" cy="1056005"/>
          </a:xfrm>
          <a:prstGeom prst="ellipse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107950" y="123825"/>
            <a:ext cx="2184400" cy="500380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思考与讨论</a:t>
            </a:r>
            <a:endParaRPr altLang="en-US" smtClean="0"/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107950" y="3082290"/>
            <a:ext cx="8846185" cy="1392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观察上面三幅截图，我们说取得冠军的运动员跑的快，那么这位运动员在100m全程中的每个位置跑的都是最快的吗？</a:t>
            </a:r>
            <a:endParaRPr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191135" y="4539615"/>
            <a:ext cx="7959090" cy="822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对运动员的速度，我们应该怎样理解才更为准确？</a:t>
            </a:r>
            <a:endParaRPr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文本框 12289"/>
          <p:cNvSpPr txBox="1"/>
          <p:nvPr>
            <p:custDataLst>
              <p:tags r:id="rId1"/>
            </p:custDataLst>
          </p:nvPr>
        </p:nvSpPr>
        <p:spPr>
          <a:xfrm>
            <a:off x="153988" y="16351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54305" y="850900"/>
          <a:ext cx="8743950" cy="147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</a:tblGrid>
              <a:tr h="583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t/s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953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x/m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8.01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17.90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71.98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82.32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91.02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93065" y="2491740"/>
            <a:ext cx="7564120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练一练：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运动员在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10s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内的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速度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是多少呢？</a:t>
            </a:r>
            <a:endParaRPr lang="zh-CN" altLang="en-US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93065" y="4465955"/>
            <a:ext cx="7295515" cy="673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练一练：</a:t>
            </a:r>
            <a:r>
              <a:rPr 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运动员在第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10s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内的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速度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是多少呢？</a:t>
            </a:r>
            <a:endParaRPr lang="zh-CN" altLang="en-US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310" y="5424170"/>
            <a:ext cx="7046595" cy="957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3495" y="3344545"/>
            <a:ext cx="6285865" cy="992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3988" y="16351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2890" y="805815"/>
            <a:ext cx="5342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平均速度</a:t>
            </a: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579" name="Rectangle 3"/>
          <p:cNvSpPr/>
          <p:nvPr>
            <p:custDataLst>
              <p:tags r:id="rId3"/>
            </p:custDataLst>
          </p:nvPr>
        </p:nvSpPr>
        <p:spPr>
          <a:xfrm>
            <a:off x="127000" y="1266190"/>
            <a:ext cx="88258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325880" indent="-1325880"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定义：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位移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与发生这个</a:t>
            </a: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位移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所用时间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的比值，叫做物体在这段时间 （或这段位移）内的平均速度。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aphicFrame>
        <p:nvGraphicFramePr>
          <p:cNvPr id="15365" name="对象 15364"/>
          <p:cNvGraphicFramePr/>
          <p:nvPr>
            <p:custDataLst>
              <p:tags r:id="rId4"/>
            </p:custDataLst>
          </p:nvPr>
        </p:nvGraphicFramePr>
        <p:xfrm>
          <a:off x="1913890" y="2529840"/>
          <a:ext cx="1231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457200" imgH="393700" progId="Equation.DSMT4">
                  <p:embed/>
                </p:oleObj>
              </mc:Choice>
              <mc:Fallback>
                <p:oleObj name="" r:id="rId5" imgW="457200" imgH="3937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3890" y="2529840"/>
                        <a:ext cx="1231900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4"/>
          <p:cNvSpPr/>
          <p:nvPr>
            <p:custDataLst>
              <p:tags r:id="rId7"/>
            </p:custDataLst>
          </p:nvPr>
        </p:nvSpPr>
        <p:spPr>
          <a:xfrm>
            <a:off x="154305" y="2672663"/>
            <a:ext cx="17132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公式：</a:t>
            </a: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4578" name="Rectangle 2"/>
          <p:cNvSpPr/>
          <p:nvPr>
            <p:custDataLst>
              <p:tags r:id="rId8"/>
            </p:custDataLst>
          </p:nvPr>
        </p:nvSpPr>
        <p:spPr>
          <a:xfrm>
            <a:off x="127000" y="4375785"/>
            <a:ext cx="97567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4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物理意义：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粗略地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描述物体在某段时间内的平均快慢程度。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2" name="Rectangle 2"/>
          <p:cNvSpPr/>
          <p:nvPr>
            <p:custDataLst>
              <p:tags r:id="rId9"/>
            </p:custDataLst>
          </p:nvPr>
        </p:nvSpPr>
        <p:spPr>
          <a:xfrm>
            <a:off x="154305" y="3581083"/>
            <a:ext cx="71532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方向：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与某段时间内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位移的方向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一致。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488" name="文本框 15487"/>
          <p:cNvSpPr txBox="1"/>
          <p:nvPr>
            <p:custDataLst>
              <p:tags r:id="rId10"/>
            </p:custDataLst>
          </p:nvPr>
        </p:nvSpPr>
        <p:spPr>
          <a:xfrm>
            <a:off x="199390" y="5342890"/>
            <a:ext cx="87534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注意：平均速度必须指明是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哪一段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位移或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哪一段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时间内才有意义。 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Rectangle 2"/>
          <p:cNvSpPr/>
          <p:nvPr>
            <p:custDataLst>
              <p:tags r:id="rId11"/>
            </p:custDataLst>
          </p:nvPr>
        </p:nvSpPr>
        <p:spPr>
          <a:xfrm>
            <a:off x="3421380" y="2700655"/>
            <a:ext cx="22371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（等效替代）</a:t>
            </a:r>
            <a:endParaRPr lang="zh-CN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78" grpId="0"/>
      <p:bldP spid="12" grpId="0"/>
      <p:bldP spid="15488" grpId="0"/>
      <p:bldP spid="7173" grpId="0"/>
      <p:bldP spid="7173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3988" y="16351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54305" y="750570"/>
          <a:ext cx="8743950" cy="147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  <a:gridCol w="971550"/>
              </a:tblGrid>
              <a:tr h="583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t/s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9.1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9.2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9.7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9.8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9.9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953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x/m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91.02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91.94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92.85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97.10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99.10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4305" y="2354580"/>
            <a:ext cx="5383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运动员在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10s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内的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平均速度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305" y="3810635"/>
            <a:ext cx="5383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运动员在</a:t>
            </a:r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1s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内的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平均速度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305" y="5293995"/>
            <a:ext cx="5383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运动员在</a:t>
            </a:r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0.1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内的</a:t>
            </a:r>
            <a:r>
              <a:rPr 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平均速度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270" y="2903855"/>
            <a:ext cx="5812790" cy="788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270" y="4389755"/>
            <a:ext cx="6664960" cy="8470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3815" y="5852160"/>
            <a:ext cx="6834505" cy="792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311" name="图片 12310" descr="2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0495" y="4166235"/>
            <a:ext cx="2347595" cy="2366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8" name="文本框 12297"/>
          <p:cNvSpPr txBox="1"/>
          <p:nvPr/>
        </p:nvSpPr>
        <p:spPr>
          <a:xfrm>
            <a:off x="1730693" y="1189355"/>
            <a:ext cx="658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运动物体在某一时刻（或某一位置）时的速度。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299" name="文本框 12298"/>
          <p:cNvSpPr txBox="1"/>
          <p:nvPr/>
        </p:nvSpPr>
        <p:spPr>
          <a:xfrm>
            <a:off x="2699068" y="600075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能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精确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描述物体的运动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0" name="文本框 12299"/>
          <p:cNvSpPr txBox="1"/>
          <p:nvPr/>
        </p:nvSpPr>
        <p:spPr>
          <a:xfrm>
            <a:off x="69215" y="1188720"/>
            <a:ext cx="1879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）定义：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1" name="文本框 12300"/>
          <p:cNvSpPr txBox="1"/>
          <p:nvPr/>
        </p:nvSpPr>
        <p:spPr>
          <a:xfrm>
            <a:off x="68898" y="1974533"/>
            <a:ext cx="218503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（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）表达式：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2302" name="对象 12301"/>
          <p:cNvGraphicFramePr/>
          <p:nvPr/>
        </p:nvGraphicFramePr>
        <p:xfrm>
          <a:off x="2175828" y="1641793"/>
          <a:ext cx="1231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457200" imgH="393700" progId="Equation.DSMT4">
                  <p:embed/>
                </p:oleObj>
              </mc:Choice>
              <mc:Fallback>
                <p:oleObj name="" r:id="rId2" imgW="457200" imgH="3937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5828" y="1641793"/>
                        <a:ext cx="1231900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3" name="对象 12302"/>
          <p:cNvGraphicFramePr/>
          <p:nvPr/>
        </p:nvGraphicFramePr>
        <p:xfrm>
          <a:off x="3635693" y="1910080"/>
          <a:ext cx="30241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1091565" imgH="203200" progId="Equation.DSMT4">
                  <p:embed/>
                </p:oleObj>
              </mc:Choice>
              <mc:Fallback>
                <p:oleObj name="" r:id="rId4" imgW="1091565" imgH="20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5693" y="1910080"/>
                        <a:ext cx="3024187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4" name="文本框 12303"/>
          <p:cNvSpPr txBox="1"/>
          <p:nvPr/>
        </p:nvSpPr>
        <p:spPr>
          <a:xfrm>
            <a:off x="251143" y="3163253"/>
            <a:ext cx="2317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瞬时速度是矢量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5" name="左大括号 12304"/>
          <p:cNvSpPr/>
          <p:nvPr/>
        </p:nvSpPr>
        <p:spPr>
          <a:xfrm>
            <a:off x="2699068" y="3018790"/>
            <a:ext cx="73025" cy="792163"/>
          </a:xfrm>
          <a:prstGeom prst="leftBrace">
            <a:avLst>
              <a:gd name="adj1" fmla="val 90398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306" name="文本框 12305"/>
          <p:cNvSpPr txBox="1"/>
          <p:nvPr/>
        </p:nvSpPr>
        <p:spPr>
          <a:xfrm>
            <a:off x="2772093" y="2875915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方向：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7" name="文本框 12306"/>
          <p:cNvSpPr txBox="1"/>
          <p:nvPr/>
        </p:nvSpPr>
        <p:spPr>
          <a:xfrm>
            <a:off x="3707130" y="2850515"/>
            <a:ext cx="4926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即物体的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运动方向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（或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x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的方向）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8" name="文本框 12307"/>
          <p:cNvSpPr txBox="1"/>
          <p:nvPr/>
        </p:nvSpPr>
        <p:spPr>
          <a:xfrm>
            <a:off x="2772093" y="345059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大小：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09" name="文本框 12308"/>
          <p:cNvSpPr txBox="1"/>
          <p:nvPr/>
        </p:nvSpPr>
        <p:spPr>
          <a:xfrm>
            <a:off x="3707130" y="3450590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叫瞬时速率，或简称速率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10" name="矩形 12309"/>
          <p:cNvSpPr/>
          <p:nvPr/>
        </p:nvSpPr>
        <p:spPr>
          <a:xfrm>
            <a:off x="179705" y="4270375"/>
            <a:ext cx="648017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：一火车在隧道里以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60km/h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行驶，钻出隧道口后，通过第一根电线杆时的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为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70km/h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。这两个速度各是什么速度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?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司机面前的速度计读得的是什么？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312" name="直接连接符 12311"/>
          <p:cNvSpPr/>
          <p:nvPr/>
        </p:nvSpPr>
        <p:spPr>
          <a:xfrm>
            <a:off x="2056765" y="839470"/>
            <a:ext cx="551180" cy="63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27635" y="618490"/>
            <a:ext cx="202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瞬时</a:t>
            </a:r>
            <a:r>
              <a: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速度</a:t>
            </a: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27318" y="2889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Rectangle 3"/>
          <p:cNvSpPr/>
          <p:nvPr>
            <p:custDataLst>
              <p:tags r:id="rId8"/>
            </p:custDataLst>
          </p:nvPr>
        </p:nvSpPr>
        <p:spPr>
          <a:xfrm>
            <a:off x="6659880" y="1778635"/>
            <a:ext cx="1964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325880" indent="-1325880"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（极限方法）</a:t>
            </a:r>
            <a:endParaRPr lang="zh-CN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Rectangle 3"/>
          <p:cNvSpPr/>
          <p:nvPr>
            <p:custDataLst>
              <p:tags r:id="rId9"/>
            </p:custDataLst>
          </p:nvPr>
        </p:nvSpPr>
        <p:spPr>
          <a:xfrm>
            <a:off x="7004050" y="3307715"/>
            <a:ext cx="1964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325880" indent="-1325880"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（标量）</a:t>
            </a:r>
            <a:endParaRPr lang="zh-CN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/>
      <p:bldP spid="12299" grpId="0"/>
      <p:bldP spid="12300" grpId="0"/>
      <p:bldP spid="12301" grpId="0"/>
      <p:bldP spid="12304" grpId="0"/>
      <p:bldP spid="12306" grpId="0"/>
      <p:bldP spid="12307" grpId="0"/>
      <p:bldP spid="12308" grpId="0"/>
      <p:bldP spid="12309" grpId="0"/>
      <p:bldP spid="12310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9217"/>
          <p:cNvSpPr txBox="1"/>
          <p:nvPr/>
        </p:nvSpPr>
        <p:spPr>
          <a:xfrm>
            <a:off x="138113" y="115888"/>
            <a:ext cx="4451350" cy="457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四、匀速直线运动和变速运动：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19" name="文本框 9218"/>
          <p:cNvSpPr txBox="1"/>
          <p:nvPr/>
        </p:nvSpPr>
        <p:spPr>
          <a:xfrm>
            <a:off x="179705" y="1768793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从位移角度：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0" name="矩形 9219"/>
          <p:cNvSpPr/>
          <p:nvPr/>
        </p:nvSpPr>
        <p:spPr>
          <a:xfrm>
            <a:off x="179388" y="692150"/>
            <a:ext cx="2317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匀速直线运动：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1" name="文本框 9220"/>
          <p:cNvSpPr txBox="1"/>
          <p:nvPr/>
        </p:nvSpPr>
        <p:spPr>
          <a:xfrm>
            <a:off x="2192655" y="1769110"/>
            <a:ext cx="658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做直线运动物体在相等时间内通过的位移都相等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2" name="文本框 9221"/>
          <p:cNvSpPr txBox="1"/>
          <p:nvPr/>
        </p:nvSpPr>
        <p:spPr>
          <a:xfrm>
            <a:off x="255905" y="1217930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从速度角度：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3" name="文本框 9222"/>
          <p:cNvSpPr txBox="1"/>
          <p:nvPr/>
        </p:nvSpPr>
        <p:spPr>
          <a:xfrm>
            <a:off x="2192338" y="1217613"/>
            <a:ext cx="6280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瞬时速度（包括大小和方向）保持不变的运动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4" name="矩形 9223"/>
          <p:cNvSpPr/>
          <p:nvPr/>
        </p:nvSpPr>
        <p:spPr>
          <a:xfrm>
            <a:off x="179388" y="3332163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变速运动：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5" name="矩形 9224"/>
          <p:cNvSpPr/>
          <p:nvPr/>
        </p:nvSpPr>
        <p:spPr>
          <a:xfrm>
            <a:off x="1690688" y="3357563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瞬时速度发生改变的运动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226" name="矩形 9225"/>
          <p:cNvSpPr/>
          <p:nvPr/>
        </p:nvSpPr>
        <p:spPr>
          <a:xfrm>
            <a:off x="250825" y="2319338"/>
            <a:ext cx="8718550" cy="895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匀速直线运动是一个理想化的物理模型，这种运动中，瞬时速度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                      和平均速度相等。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20" grpId="0"/>
      <p:bldP spid="9221" grpId="0"/>
      <p:bldP spid="9222" grpId="0"/>
      <p:bldP spid="9223" grpId="0"/>
      <p:bldP spid="9224" grpId="0"/>
      <p:bldP spid="9225" grpId="0"/>
      <p:bldP spid="92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" name="文本框 108"/>
          <p:cNvSpPr txBox="1"/>
          <p:nvPr/>
        </p:nvSpPr>
        <p:spPr>
          <a:xfrm>
            <a:off x="181610" y="116205"/>
            <a:ext cx="878078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(多选)关于瞬时速度和平均速度，下列说法正确的是(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A．一般讲平均速度时，必须讲清是哪段时间(或哪段位移)内的平均速度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B．对于匀速直线运动，其平均速度跟哪段时间(或哪段位移)无关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C．瞬时速度和平均速度都可以精确地描述运动的快慢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D．只有瞬时速度才可以精确地描述变速运动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1"/>
            </p:custDataLst>
          </p:nvPr>
        </p:nvSpPr>
        <p:spPr>
          <a:xfrm>
            <a:off x="6656705" y="107569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ABD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95580" y="60325"/>
            <a:ext cx="8568690" cy="36360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10．在一维坐标系中，某时刻A、B两物体的位置坐标分别为x</a:t>
            </a:r>
            <a:r>
              <a:rPr lang="zh-CN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＝＋2 m，x</a:t>
            </a:r>
            <a:r>
              <a:rPr lang="zh-CN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＝－3 m，以后某段时间内A、B两物体在坐标轴上的位移分别为Δx</a:t>
            </a:r>
            <a:r>
              <a:rPr lang="zh-CN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＝＋2 m，Δx</a:t>
            </a:r>
            <a:r>
              <a:rPr lang="zh-CN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＝－3 m，下列说法正确的是(　　)A．此刻A距离坐标原点比B更远B．此刻B物体处于坐标轴的负半轴上C．这段时间内，A的位移较大D．这段时间末，B物体到达了坐标原点处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988050" y="1735455"/>
            <a:ext cx="447675" cy="600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</a:t>
            </a:r>
            <a:endParaRPr lang="en-US" altLang="en-US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" name="文本框 108"/>
          <p:cNvSpPr txBox="1"/>
          <p:nvPr/>
        </p:nvSpPr>
        <p:spPr>
          <a:xfrm>
            <a:off x="121285" y="97790"/>
            <a:ext cx="8900795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5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一物体沿正东方向以4 m/s的速度匀速运动4 s，又以3 m/s的速度向北匀速运动4 s，求这8 s内物体的平均速度和平均速率(sin 37°＝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0.6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，cos 37°＝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0.8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-2147482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745" y="1128395"/>
            <a:ext cx="2927985" cy="2300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10235" y="1630680"/>
            <a:ext cx="39903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800" b="0" i="1">
                <a:latin typeface="Times New Roman" panose="02020603050405020304" pitchFamily="18" charset="0"/>
                <a:cs typeface="楷体_GB2312" charset="0"/>
              </a:rPr>
              <a:t>x</a:t>
            </a:r>
            <a:r>
              <a:rPr lang="en-US" sz="2800" b="0" baseline="-25000">
                <a:latin typeface="Times New Roman" panose="02020603050405020304" pitchFamily="18" charset="0"/>
                <a:cs typeface="楷体_GB2312" charset="0"/>
              </a:rPr>
              <a:t>1</a:t>
            </a:r>
            <a:r>
              <a:rPr lang="zh-CN" sz="2800" b="0">
                <a:cs typeface="楷体_GB2312" charset="0"/>
              </a:rPr>
              <a:t>＝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4</a:t>
            </a:r>
            <a:r>
              <a:rPr lang="en-US" sz="2800" b="0">
                <a:latin typeface="宋体" panose="02010600030101010101" pitchFamily="2" charset="-122"/>
                <a:cs typeface="楷体_GB2312" charset="0"/>
              </a:rPr>
              <a:t>×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4 m</a:t>
            </a:r>
            <a:r>
              <a:rPr lang="zh-CN" sz="2800" b="0">
                <a:cs typeface="楷体_GB2312" charset="0"/>
              </a:rPr>
              <a:t>＝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16 m</a:t>
            </a:r>
            <a:endParaRPr lang="en-US" altLang="en-US" sz="2800" b="0">
              <a:latin typeface="Times New Roman" panose="02020603050405020304" pitchFamily="18" charset="0"/>
              <a:cs typeface="楷体_GB231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3440" y="2272665"/>
            <a:ext cx="31794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800" b="0" i="1">
                <a:latin typeface="Times New Roman" panose="02020603050405020304" pitchFamily="18" charset="0"/>
                <a:cs typeface="楷体_GB2312" charset="0"/>
              </a:rPr>
              <a:t>x</a:t>
            </a:r>
            <a:r>
              <a:rPr lang="en-US" sz="2800" b="0" baseline="-25000">
                <a:latin typeface="Times New Roman" panose="02020603050405020304" pitchFamily="18" charset="0"/>
                <a:cs typeface="楷体_GB2312" charset="0"/>
              </a:rPr>
              <a:t>2</a:t>
            </a:r>
            <a:r>
              <a:rPr lang="zh-CN" sz="2800" b="0">
                <a:cs typeface="楷体_GB2312" charset="0"/>
              </a:rPr>
              <a:t>＝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3</a:t>
            </a:r>
            <a:r>
              <a:rPr lang="en-US" sz="2800" b="0">
                <a:latin typeface="宋体" panose="02010600030101010101" pitchFamily="2" charset="-122"/>
                <a:cs typeface="楷体_GB2312" charset="0"/>
              </a:rPr>
              <a:t>×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4 m</a:t>
            </a:r>
            <a:r>
              <a:rPr lang="zh-CN" sz="2800" b="0">
                <a:cs typeface="楷体_GB2312" charset="0"/>
              </a:rPr>
              <a:t>＝</a:t>
            </a:r>
            <a:r>
              <a:rPr lang="en-US" sz="2800" b="0">
                <a:latin typeface="Times New Roman" panose="02020603050405020304" pitchFamily="18" charset="0"/>
                <a:cs typeface="楷体_GB2312" charset="0"/>
              </a:rPr>
              <a:t>12 m</a:t>
            </a:r>
            <a:endParaRPr lang="en-US" altLang="en-US" sz="2800" b="0">
              <a:latin typeface="Times New Roman" panose="02020603050405020304" pitchFamily="18" charset="0"/>
              <a:cs typeface="楷体_GB231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914650"/>
            <a:ext cx="3289935" cy="668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660775"/>
            <a:ext cx="2190115" cy="101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" y="4883150"/>
            <a:ext cx="2289810" cy="916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" y="6011545"/>
            <a:ext cx="4097655" cy="705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945" y="4177030"/>
            <a:ext cx="4822825" cy="947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27318" y="2889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27635" y="618490"/>
            <a:ext cx="4124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位移时间图像中的速度</a:t>
            </a:r>
            <a:endParaRPr 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635" y="1108710"/>
            <a:ext cx="622617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 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在数学一次函数y＝kx+b所对应的图像中，用斜率表示图线倾斜程度大小，公式中的K值即为直线的斜率。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635" y="2724150"/>
            <a:ext cx="1932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斜率的定义：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11284" name="对象 1128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115820" y="2434590"/>
          <a:ext cx="2370455" cy="1120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" r:id="rId4" imgW="1079500" imgH="431800" progId="Equation.3">
                  <p:embed/>
                </p:oleObj>
              </mc:Choice>
              <mc:Fallback>
                <p:oleObj name="" r:id="rId4" imgW="1079500" imgH="431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5820" y="2434590"/>
                        <a:ext cx="2370455" cy="11201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205" y="618490"/>
            <a:ext cx="2792095" cy="2536825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7"/>
            </p:custDataLst>
          </p:nvPr>
        </p:nvGrpSpPr>
        <p:grpSpPr>
          <a:xfrm>
            <a:off x="5058410" y="3554730"/>
            <a:ext cx="3818890" cy="2983671"/>
            <a:chOff x="8225" y="841"/>
            <a:chExt cx="6014" cy="4699"/>
          </a:xfrm>
        </p:grpSpPr>
        <p:grpSp>
          <p:nvGrpSpPr>
            <p:cNvPr id="11271" name="Group 57"/>
            <p:cNvGrpSpPr/>
            <p:nvPr>
              <p:custDataLst>
                <p:tags r:id="rId8"/>
              </p:custDataLst>
            </p:nvPr>
          </p:nvGrpSpPr>
          <p:grpSpPr>
            <a:xfrm>
              <a:off x="10038" y="4114"/>
              <a:ext cx="1928" cy="640"/>
              <a:chOff x="0" y="0"/>
              <a:chExt cx="1814" cy="642"/>
            </a:xfrm>
          </p:grpSpPr>
          <p:graphicFrame>
            <p:nvGraphicFramePr>
              <p:cNvPr id="11272" name="对象 11271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9"/>
                </p:custDataLst>
              </p:nvPr>
            </p:nvGraphicFramePr>
            <p:xfrm>
              <a:off x="680" y="114"/>
              <a:ext cx="567" cy="5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" name="" r:id="rId10" imgW="195580" imgH="182245" progId="Equation.3">
                      <p:embed/>
                    </p:oleObj>
                  </mc:Choice>
                  <mc:Fallback>
                    <p:oleObj name="" r:id="rId10" imgW="195580" imgH="182245" progId="Equation.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80" y="114"/>
                            <a:ext cx="567" cy="52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3" name="Line 59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1814" cy="1"/>
              </a:xfrm>
              <a:prstGeom prst="line">
                <a:avLst/>
              </a:prstGeom>
              <a:ln w="571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/>
            </p:txBody>
          </p:sp>
        </p:grpSp>
        <p:grpSp>
          <p:nvGrpSpPr>
            <p:cNvPr id="11274" name="Group 60"/>
            <p:cNvGrpSpPr/>
            <p:nvPr>
              <p:custDataLst>
                <p:tags r:id="rId13"/>
              </p:custDataLst>
            </p:nvPr>
          </p:nvGrpSpPr>
          <p:grpSpPr>
            <a:xfrm>
              <a:off x="11963" y="2524"/>
              <a:ext cx="730" cy="1588"/>
              <a:chOff x="0" y="0"/>
              <a:chExt cx="730" cy="1588"/>
            </a:xfrm>
          </p:grpSpPr>
          <p:graphicFrame>
            <p:nvGraphicFramePr>
              <p:cNvPr id="11275" name="对象 1127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4"/>
                </p:custDataLst>
              </p:nvPr>
            </p:nvGraphicFramePr>
            <p:xfrm>
              <a:off x="9" y="554"/>
              <a:ext cx="721" cy="5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3" name="" r:id="rId15" imgW="215900" imgH="177165" progId="Equation.3">
                      <p:embed/>
                    </p:oleObj>
                  </mc:Choice>
                  <mc:Fallback>
                    <p:oleObj name="" r:id="rId15" imgW="215900" imgH="177165" progId="Equation.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" y="554"/>
                            <a:ext cx="721" cy="59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6" name="Line 62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1" cy="1588"/>
              </a:xfrm>
              <a:prstGeom prst="line">
                <a:avLst/>
              </a:prstGeom>
              <a:ln w="5715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/>
            </p:txBody>
          </p:sp>
        </p:grpSp>
        <p:grpSp>
          <p:nvGrpSpPr>
            <p:cNvPr id="11310" name="组合 11309"/>
            <p:cNvGrpSpPr/>
            <p:nvPr>
              <p:custDataLst>
                <p:tags r:id="rId18"/>
              </p:custDataLst>
            </p:nvPr>
          </p:nvGrpSpPr>
          <p:grpSpPr>
            <a:xfrm>
              <a:off x="8225" y="841"/>
              <a:ext cx="6014" cy="4699"/>
              <a:chOff x="2" y="1037"/>
              <a:chExt cx="6013" cy="4699"/>
            </a:xfrm>
          </p:grpSpPr>
          <p:grpSp>
            <p:nvGrpSpPr>
              <p:cNvPr id="11311" name="Group 11"/>
              <p:cNvGrpSpPr/>
              <p:nvPr>
                <p:custDataLst>
                  <p:tags r:id="rId19"/>
                </p:custDataLst>
              </p:nvPr>
            </p:nvGrpSpPr>
            <p:grpSpPr>
              <a:xfrm>
                <a:off x="2" y="1037"/>
                <a:ext cx="6013" cy="4699"/>
                <a:chOff x="1" y="437"/>
                <a:chExt cx="2496" cy="1981"/>
              </a:xfrm>
            </p:grpSpPr>
            <p:grpSp>
              <p:nvGrpSpPr>
                <p:cNvPr id="11312" name="Group 12"/>
                <p:cNvGrpSpPr/>
                <p:nvPr>
                  <p:custDataLst>
                    <p:tags r:id="rId20"/>
                  </p:custDataLst>
                </p:nvPr>
              </p:nvGrpSpPr>
              <p:grpSpPr>
                <a:xfrm>
                  <a:off x="1" y="437"/>
                  <a:ext cx="2496" cy="1981"/>
                  <a:chOff x="1" y="437"/>
                  <a:chExt cx="2496" cy="1981"/>
                </a:xfrm>
              </p:grpSpPr>
              <p:grpSp>
                <p:nvGrpSpPr>
                  <p:cNvPr id="11313" name="Group 13"/>
                  <p:cNvGrpSpPr/>
                  <p:nvPr>
                    <p:custDataLst>
                      <p:tags r:id="rId21"/>
                    </p:custDataLst>
                  </p:nvPr>
                </p:nvGrpSpPr>
                <p:grpSpPr>
                  <a:xfrm>
                    <a:off x="1" y="437"/>
                    <a:ext cx="2496" cy="1981"/>
                    <a:chOff x="0" y="437"/>
                    <a:chExt cx="2496" cy="1981"/>
                  </a:xfrm>
                </p:grpSpPr>
                <p:grpSp>
                  <p:nvGrpSpPr>
                    <p:cNvPr id="11314" name="Group 14"/>
                    <p:cNvGrpSpPr/>
                    <p:nvPr>
                      <p:custDataLst>
                        <p:tags r:id="rId22"/>
                      </p:custDataLst>
                    </p:nvPr>
                  </p:nvGrpSpPr>
                  <p:grpSpPr>
                    <a:xfrm>
                      <a:off x="0" y="437"/>
                      <a:ext cx="2352" cy="1981"/>
                      <a:chOff x="0" y="437"/>
                      <a:chExt cx="2352" cy="1981"/>
                    </a:xfrm>
                  </p:grpSpPr>
                  <p:grpSp>
                    <p:nvGrpSpPr>
                      <p:cNvPr id="11315" name="Group 15"/>
                      <p:cNvGrpSpPr/>
                      <p:nvPr>
                        <p:custDataLst>
                          <p:tags r:id="rId23"/>
                        </p:custDataLst>
                      </p:nvPr>
                    </p:nvGrpSpPr>
                    <p:grpSpPr>
                      <a:xfrm>
                        <a:off x="384" y="468"/>
                        <a:ext cx="1872" cy="1644"/>
                        <a:chOff x="0" y="276"/>
                        <a:chExt cx="1872" cy="1644"/>
                      </a:xfrm>
                    </p:grpSpPr>
                    <p:grpSp>
                      <p:nvGrpSpPr>
                        <p:cNvPr id="11316" name="Group 16"/>
                        <p:cNvGrpSpPr/>
                        <p:nvPr>
                          <p:custDataLst>
                            <p:tags r:id="rId24"/>
                          </p:custDataLst>
                        </p:nvPr>
                      </p:nvGrpSpPr>
                      <p:grpSpPr>
                        <a:xfrm>
                          <a:off x="0" y="276"/>
                          <a:ext cx="1872" cy="1644"/>
                          <a:chOff x="0" y="276"/>
                          <a:chExt cx="1872" cy="1644"/>
                        </a:xfrm>
                      </p:grpSpPr>
                      <p:sp>
                        <p:nvSpPr>
                          <p:cNvPr id="11317" name="Line 17"/>
                          <p:cNvSpPr/>
                          <p:nvPr>
                            <p:custDataLst>
                              <p:tags r:id="rId25"/>
                            </p:custDataLst>
                          </p:nvPr>
                        </p:nvSpPr>
                        <p:spPr>
                          <a:xfrm flipH="1" flipV="1">
                            <a:off x="0" y="276"/>
                            <a:ext cx="0" cy="1644"/>
                          </a:xfrm>
                          <a:prstGeom prst="line">
                            <a:avLst/>
                          </a:prstGeom>
                          <a:ln w="381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triangle" w="med" len="med"/>
                          </a:ln>
                        </p:spPr>
                        <p:txBody>
                          <a:bodyPr/>
                          <a:p/>
                        </p:txBody>
                      </p:sp>
                      <p:sp>
                        <p:nvSpPr>
                          <p:cNvPr id="11318" name="Line 18"/>
                          <p:cNvSpPr/>
                          <p:nvPr>
                            <p:custDataLst>
                              <p:tags r:id="rId26"/>
                            </p:custDataLst>
                          </p:nvPr>
                        </p:nvSpPr>
                        <p:spPr>
                          <a:xfrm>
                            <a:off x="0" y="1920"/>
                            <a:ext cx="1872" cy="0"/>
                          </a:xfrm>
                          <a:prstGeom prst="line">
                            <a:avLst/>
                          </a:prstGeom>
                          <a:ln w="381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triangle" w="med" len="med"/>
                          </a:ln>
                        </p:spPr>
                        <p:txBody>
                          <a:bodyPr/>
                          <a:p/>
                        </p:txBody>
                      </p:sp>
                    </p:grpSp>
                    <p:sp>
                      <p:nvSpPr>
                        <p:cNvPr id="11319" name="Line 19"/>
                        <p:cNvSpPr/>
                        <p:nvPr>
                          <p:custDataLst>
                            <p:tags r:id="rId27"/>
                          </p:custDataLst>
                        </p:nvPr>
                      </p:nvSpPr>
                      <p:spPr>
                        <a:xfrm flipH="1">
                          <a:off x="384" y="1824"/>
                          <a:ext cx="0" cy="96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0" name="Line 20"/>
                        <p:cNvSpPr/>
                        <p:nvPr>
                          <p:custDataLst>
                            <p:tags r:id="rId28"/>
                          </p:custDataLst>
                        </p:nvPr>
                      </p:nvSpPr>
                      <p:spPr>
                        <a:xfrm flipH="1">
                          <a:off x="768" y="1824"/>
                          <a:ext cx="0" cy="96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1" name="Line 21"/>
                        <p:cNvSpPr/>
                        <p:nvPr>
                          <p:custDataLst>
                            <p:tags r:id="rId29"/>
                          </p:custDataLst>
                        </p:nvPr>
                      </p:nvSpPr>
                      <p:spPr>
                        <a:xfrm flipH="1">
                          <a:off x="1152" y="1824"/>
                          <a:ext cx="0" cy="96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2" name="Line 22"/>
                        <p:cNvSpPr/>
                        <p:nvPr>
                          <p:custDataLst>
                            <p:tags r:id="rId30"/>
                          </p:custDataLst>
                        </p:nvPr>
                      </p:nvSpPr>
                      <p:spPr>
                        <a:xfrm flipH="1">
                          <a:off x="1536" y="1824"/>
                          <a:ext cx="0" cy="96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3" name="Line 23"/>
                        <p:cNvSpPr/>
                        <p:nvPr>
                          <p:custDataLst>
                            <p:tags r:id="rId31"/>
                          </p:custDataLst>
                        </p:nvPr>
                      </p:nvSpPr>
                      <p:spPr>
                        <a:xfrm>
                          <a:off x="0" y="1584"/>
                          <a:ext cx="96" cy="0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4" name="Line 24"/>
                        <p:cNvSpPr/>
                        <p:nvPr>
                          <p:custDataLst>
                            <p:tags r:id="rId32"/>
                          </p:custDataLst>
                        </p:nvPr>
                      </p:nvSpPr>
                      <p:spPr>
                        <a:xfrm>
                          <a:off x="0" y="912"/>
                          <a:ext cx="96" cy="0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5" name="Line 25"/>
                        <p:cNvSpPr/>
                        <p:nvPr>
                          <p:custDataLst>
                            <p:tags r:id="rId33"/>
                          </p:custDataLst>
                        </p:nvPr>
                      </p:nvSpPr>
                      <p:spPr>
                        <a:xfrm>
                          <a:off x="0" y="1248"/>
                          <a:ext cx="96" cy="0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  <p:sp>
                      <p:nvSpPr>
                        <p:cNvPr id="11326" name="Line 26"/>
                        <p:cNvSpPr/>
                        <p:nvPr>
                          <p:custDataLst>
                            <p:tags r:id="rId34"/>
                          </p:custDataLst>
                        </p:nvPr>
                      </p:nvSpPr>
                      <p:spPr>
                        <a:xfrm>
                          <a:off x="0" y="576"/>
                          <a:ext cx="96" cy="0"/>
                        </a:xfrm>
                        <a:prstGeom prst="line">
                          <a:avLst/>
                        </a:prstGeom>
                        <a:ln w="9525" cap="flat" cmpd="sng">
                          <a:solidFill>
                            <a:schemeClr val="tx1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/>
                      </p:txBody>
                    </p:sp>
                  </p:grpSp>
                  <p:sp>
                    <p:nvSpPr>
                      <p:cNvPr id="11327" name="Text Box 27"/>
                      <p:cNvSpPr txBox="1"/>
                      <p:nvPr>
                        <p:custDataLst>
                          <p:tags r:id="rId35"/>
                        </p:custDataLst>
                      </p:nvPr>
                    </p:nvSpPr>
                    <p:spPr>
                      <a:xfrm>
                        <a:off x="432" y="437"/>
                        <a:ext cx="528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 i="1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x/m</a:t>
                        </a:r>
                        <a:endParaRPr lang="en-US" altLang="zh-CN" sz="2400" b="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28" name="Text Box 28"/>
                      <p:cNvSpPr txBox="1"/>
                      <p:nvPr>
                        <p:custDataLst>
                          <p:tags r:id="rId36"/>
                        </p:custDataLst>
                      </p:nvPr>
                    </p:nvSpPr>
                    <p:spPr>
                      <a:xfrm>
                        <a:off x="0" y="624"/>
                        <a:ext cx="432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400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29" name="Text Box 29"/>
                      <p:cNvSpPr txBox="1"/>
                      <p:nvPr>
                        <p:custDataLst>
                          <p:tags r:id="rId37"/>
                        </p:custDataLst>
                      </p:nvPr>
                    </p:nvSpPr>
                    <p:spPr>
                      <a:xfrm>
                        <a:off x="0" y="960"/>
                        <a:ext cx="912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300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0" name="Text Box 30"/>
                      <p:cNvSpPr txBox="1"/>
                      <p:nvPr>
                        <p:custDataLst>
                          <p:tags r:id="rId38"/>
                        </p:custDataLst>
                      </p:nvPr>
                    </p:nvSpPr>
                    <p:spPr>
                      <a:xfrm>
                        <a:off x="0" y="1296"/>
                        <a:ext cx="1152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200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1" name="Text Box 31"/>
                      <p:cNvSpPr txBox="1"/>
                      <p:nvPr>
                        <p:custDataLst>
                          <p:tags r:id="rId39"/>
                        </p:custDataLst>
                      </p:nvPr>
                    </p:nvSpPr>
                    <p:spPr>
                      <a:xfrm>
                        <a:off x="0" y="1632"/>
                        <a:ext cx="624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100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2" name="Text Box 32"/>
                      <p:cNvSpPr txBox="1"/>
                      <p:nvPr>
                        <p:custDataLst>
                          <p:tags r:id="rId40"/>
                        </p:custDataLst>
                      </p:nvPr>
                    </p:nvSpPr>
                    <p:spPr>
                      <a:xfrm>
                        <a:off x="192" y="2016"/>
                        <a:ext cx="384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3" name="Text Box 33"/>
                      <p:cNvSpPr txBox="1"/>
                      <p:nvPr>
                        <p:custDataLst>
                          <p:tags r:id="rId41"/>
                        </p:custDataLst>
                      </p:nvPr>
                    </p:nvSpPr>
                    <p:spPr>
                      <a:xfrm>
                        <a:off x="672" y="2112"/>
                        <a:ext cx="288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5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4" name="Text Box 34"/>
                      <p:cNvSpPr txBox="1"/>
                      <p:nvPr>
                        <p:custDataLst>
                          <p:tags r:id="rId42"/>
                        </p:custDataLst>
                      </p:nvPr>
                    </p:nvSpPr>
                    <p:spPr>
                      <a:xfrm>
                        <a:off x="1008" y="2112"/>
                        <a:ext cx="384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10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5" name="Text Box 35"/>
                      <p:cNvSpPr txBox="1"/>
                      <p:nvPr>
                        <p:custDataLst>
                          <p:tags r:id="rId43"/>
                        </p:custDataLst>
                      </p:nvPr>
                    </p:nvSpPr>
                    <p:spPr>
                      <a:xfrm>
                        <a:off x="1392" y="2112"/>
                        <a:ext cx="480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15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36" name="Text Box 36"/>
                      <p:cNvSpPr txBox="1"/>
                      <p:nvPr>
                        <p:custDataLst>
                          <p:tags r:id="rId44"/>
                        </p:custDataLst>
                      </p:nvPr>
                    </p:nvSpPr>
                    <p:spPr>
                      <a:xfrm>
                        <a:off x="1776" y="2112"/>
                        <a:ext cx="576" cy="3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4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20</a:t>
                        </a:r>
                        <a:endParaRPr lang="en-US" altLang="zh-CN" sz="2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337" name="Text Box 37"/>
                    <p:cNvSpPr txBox="1"/>
                    <p:nvPr>
                      <p:custDataLst>
                        <p:tags r:id="rId45"/>
                      </p:custDataLst>
                    </p:nvPr>
                  </p:nvSpPr>
                  <p:spPr>
                    <a:xfrm>
                      <a:off x="2064" y="2112"/>
                      <a:ext cx="432" cy="30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>
                      <a:spAutoFit/>
                    </a:bodyPr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sz="2400" b="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t/s</a:t>
                      </a:r>
                      <a:endParaRPr lang="en-US" altLang="zh-CN" sz="2400" b="0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38" name="Group 38"/>
                  <p:cNvGrpSpPr/>
                  <p:nvPr>
                    <p:custDataLst>
                      <p:tags r:id="rId46"/>
                    </p:custDataLst>
                  </p:nvPr>
                </p:nvGrpSpPr>
                <p:grpSpPr>
                  <a:xfrm>
                    <a:off x="385" y="1776"/>
                    <a:ext cx="384" cy="288"/>
                    <a:chOff x="0" y="0"/>
                    <a:chExt cx="384" cy="288"/>
                  </a:xfrm>
                </p:grpSpPr>
                <p:sp>
                  <p:nvSpPr>
                    <p:cNvPr id="11339" name="Line 39"/>
                    <p:cNvSpPr/>
                    <p:nvPr>
                      <p:custDataLst>
                        <p:tags r:id="rId47"/>
                      </p:custDataLst>
                    </p:nvPr>
                  </p:nvSpPr>
                  <p:spPr>
                    <a:xfrm flipH="1" flipV="1">
                      <a:off x="384" y="0"/>
                      <a:ext cx="0" cy="288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11340" name="Line 40"/>
                    <p:cNvSpPr/>
                    <p:nvPr>
                      <p:custDataLst>
                        <p:tags r:id="rId48"/>
                      </p:custDataLst>
                    </p:nvPr>
                  </p:nvSpPr>
                  <p:spPr>
                    <a:xfrm>
                      <a:off x="0" y="0"/>
                      <a:ext cx="384" cy="0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</p:grpSp>
              <p:sp>
                <p:nvSpPr>
                  <p:cNvPr id="11341" name="Oval 41"/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721" y="1776"/>
                    <a:ext cx="48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1342" name="Group 42"/>
                  <p:cNvGrpSpPr/>
                  <p:nvPr>
                    <p:custDataLst>
                      <p:tags r:id="rId50"/>
                    </p:custDataLst>
                  </p:nvPr>
                </p:nvGrpSpPr>
                <p:grpSpPr>
                  <a:xfrm>
                    <a:off x="481" y="1440"/>
                    <a:ext cx="672" cy="576"/>
                    <a:chOff x="0" y="0"/>
                    <a:chExt cx="672" cy="576"/>
                  </a:xfrm>
                </p:grpSpPr>
                <p:sp>
                  <p:nvSpPr>
                    <p:cNvPr id="11343" name="Line 43"/>
                    <p:cNvSpPr/>
                    <p:nvPr>
                      <p:custDataLst>
                        <p:tags r:id="rId51"/>
                      </p:custDataLst>
                    </p:nvPr>
                  </p:nvSpPr>
                  <p:spPr>
                    <a:xfrm flipH="1" flipV="1">
                      <a:off x="672" y="0"/>
                      <a:ext cx="0" cy="576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11344" name="Line 44"/>
                    <p:cNvSpPr/>
                    <p:nvPr>
                      <p:custDataLst>
                        <p:tags r:id="rId52"/>
                      </p:custDataLst>
                    </p:nvPr>
                  </p:nvSpPr>
                  <p:spPr>
                    <a:xfrm>
                      <a:off x="0" y="0"/>
                      <a:ext cx="672" cy="0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</p:grpSp>
              <p:sp>
                <p:nvSpPr>
                  <p:cNvPr id="11345" name="Oval 45"/>
                  <p:cNvSpPr/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1105" y="1440"/>
                    <a:ext cx="48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1346" name="Group 46"/>
                  <p:cNvGrpSpPr/>
                  <p:nvPr>
                    <p:custDataLst>
                      <p:tags r:id="rId54"/>
                    </p:custDataLst>
                  </p:nvPr>
                </p:nvGrpSpPr>
                <p:grpSpPr>
                  <a:xfrm>
                    <a:off x="481" y="1104"/>
                    <a:ext cx="1056" cy="912"/>
                    <a:chOff x="0" y="0"/>
                    <a:chExt cx="1056" cy="912"/>
                  </a:xfrm>
                </p:grpSpPr>
                <p:sp>
                  <p:nvSpPr>
                    <p:cNvPr id="11347" name="Line 47"/>
                    <p:cNvSpPr/>
                    <p:nvPr>
                      <p:custDataLst>
                        <p:tags r:id="rId55"/>
                      </p:custDataLst>
                    </p:nvPr>
                  </p:nvSpPr>
                  <p:spPr>
                    <a:xfrm flipH="1" flipV="1">
                      <a:off x="1056" y="0"/>
                      <a:ext cx="0" cy="912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11348" name="Line 48"/>
                    <p:cNvSpPr/>
                    <p:nvPr>
                      <p:custDataLst>
                        <p:tags r:id="rId56"/>
                      </p:custDataLst>
                    </p:nvPr>
                  </p:nvSpPr>
                  <p:spPr>
                    <a:xfrm>
                      <a:off x="0" y="0"/>
                      <a:ext cx="1056" cy="0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</p:grpSp>
              <p:sp>
                <p:nvSpPr>
                  <p:cNvPr id="11349" name="Oval 4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1489" y="1104"/>
                    <a:ext cx="48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1350" name="Group 50"/>
                  <p:cNvGrpSpPr/>
                  <p:nvPr>
                    <p:custDataLst>
                      <p:tags r:id="rId58"/>
                    </p:custDataLst>
                  </p:nvPr>
                </p:nvGrpSpPr>
                <p:grpSpPr>
                  <a:xfrm>
                    <a:off x="433" y="768"/>
                    <a:ext cx="1488" cy="1296"/>
                    <a:chOff x="0" y="0"/>
                    <a:chExt cx="1488" cy="1296"/>
                  </a:xfrm>
                </p:grpSpPr>
                <p:sp>
                  <p:nvSpPr>
                    <p:cNvPr id="11351" name="Line 51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 flipH="1" flipV="1">
                      <a:off x="1488" y="0"/>
                      <a:ext cx="0" cy="1296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11352" name="Line 52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>
                      <a:off x="0" y="0"/>
                      <a:ext cx="1488" cy="0"/>
                    </a:xfrm>
                    <a:prstGeom prst="line">
                      <a:avLst/>
                    </a:prstGeom>
                    <a:ln w="9525" cap="rnd" cmpd="sng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</p:grpSp>
              <p:sp>
                <p:nvSpPr>
                  <p:cNvPr id="11353" name="Oval 5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1873" y="768"/>
                    <a:ext cx="48" cy="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354" name="Line 54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 flipV="1">
                    <a:off x="385" y="576"/>
                    <a:ext cx="1776" cy="1536"/>
                  </a:xfrm>
                  <a:prstGeom prst="line">
                    <a:avLst/>
                  </a:prstGeom>
                  <a:ln w="38100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/>
                </p:txBody>
              </p:sp>
            </p:grpSp>
            <p:sp>
              <p:nvSpPr>
                <p:cNvPr id="11356" name="Rectangle 56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589" y="1533"/>
                  <a:ext cx="230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p>
                  <a:pPr algn="l"/>
                  <a:r>
                    <a:rPr lang="en-US" altLang="zh-CN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A</a:t>
                  </a:r>
                  <a:endPara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357" name="Text Box 91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3175" y="2153"/>
                <a:ext cx="588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227330" y="4015740"/>
            <a:ext cx="3344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x-t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图像的</a:t>
            </a:r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斜率意义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5"/>
            </p:custDataLst>
          </p:nvPr>
        </p:nvGraphicFramePr>
        <p:xfrm>
          <a:off x="3054985" y="3684270"/>
          <a:ext cx="1751330" cy="116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" r:id="rId66" imgW="698500" imgH="393700" progId="Equation.3">
                  <p:embed/>
                </p:oleObj>
              </mc:Choice>
              <mc:Fallback>
                <p:oleObj name="" r:id="rId66" imgW="698500" imgH="3937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3054985" y="3684270"/>
                        <a:ext cx="1751330" cy="1167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227330" y="5065395"/>
            <a:ext cx="457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若斜率</a:t>
            </a: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恒定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，速度不变，物体做</a:t>
            </a: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匀速直线运动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；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7" grpId="0"/>
      <p:bldP spid="7" grpId="1"/>
      <p:bldP spid="27" grpId="0"/>
      <p:bldP spid="2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27318" y="28893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平均速度和瞬时速度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27635" y="618490"/>
            <a:ext cx="4124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位移时间图像中的速度</a:t>
            </a:r>
            <a:endParaRPr 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Group 11"/>
          <p:cNvGrpSpPr/>
          <p:nvPr>
            <p:custDataLst>
              <p:tags r:id="rId3"/>
            </p:custDataLst>
          </p:nvPr>
        </p:nvGrpSpPr>
        <p:grpSpPr>
          <a:xfrm rot="0">
            <a:off x="504825" y="1342390"/>
            <a:ext cx="5295900" cy="3834765"/>
            <a:chOff x="1" y="437"/>
            <a:chExt cx="2496" cy="1904"/>
          </a:xfrm>
        </p:grpSpPr>
        <p:grpSp>
          <p:nvGrpSpPr>
            <p:cNvPr id="7" name="Group 12"/>
            <p:cNvGrpSpPr/>
            <p:nvPr>
              <p:custDataLst>
                <p:tags r:id="rId4"/>
              </p:custDataLst>
            </p:nvPr>
          </p:nvGrpSpPr>
          <p:grpSpPr>
            <a:xfrm>
              <a:off x="1" y="437"/>
              <a:ext cx="2496" cy="1904"/>
              <a:chOff x="1" y="437"/>
              <a:chExt cx="2496" cy="1904"/>
            </a:xfrm>
          </p:grpSpPr>
          <p:grpSp>
            <p:nvGrpSpPr>
              <p:cNvPr id="11" name="Group 13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1" y="437"/>
                <a:ext cx="2496" cy="1904"/>
                <a:chOff x="0" y="437"/>
                <a:chExt cx="2496" cy="1904"/>
              </a:xfrm>
            </p:grpSpPr>
            <p:grpSp>
              <p:nvGrpSpPr>
                <p:cNvPr id="27" name="Group 14"/>
                <p:cNvGrpSpPr/>
                <p:nvPr>
                  <p:custDataLst>
                    <p:tags r:id="rId6"/>
                  </p:custDataLst>
                </p:nvPr>
              </p:nvGrpSpPr>
              <p:grpSpPr>
                <a:xfrm>
                  <a:off x="0" y="437"/>
                  <a:ext cx="2352" cy="1904"/>
                  <a:chOff x="0" y="437"/>
                  <a:chExt cx="2352" cy="1904"/>
                </a:xfrm>
              </p:grpSpPr>
              <p:grpSp>
                <p:nvGrpSpPr>
                  <p:cNvPr id="32" name="Group 15"/>
                  <p:cNvGrpSpPr/>
                  <p:nvPr>
                    <p:custDataLst>
                      <p:tags r:id="rId7"/>
                    </p:custDataLst>
                  </p:nvPr>
                </p:nvGrpSpPr>
                <p:grpSpPr>
                  <a:xfrm>
                    <a:off x="384" y="468"/>
                    <a:ext cx="1872" cy="1644"/>
                    <a:chOff x="0" y="276"/>
                    <a:chExt cx="1872" cy="1644"/>
                  </a:xfrm>
                </p:grpSpPr>
                <p:grpSp>
                  <p:nvGrpSpPr>
                    <p:cNvPr id="33" name="Group 16"/>
                    <p:cNvGrpSpPr/>
                    <p:nvPr>
                      <p:custDataLst>
                        <p:tags r:id="rId8"/>
                      </p:custDataLst>
                    </p:nvPr>
                  </p:nvGrpSpPr>
                  <p:grpSpPr>
                    <a:xfrm>
                      <a:off x="0" y="276"/>
                      <a:ext cx="1872" cy="1644"/>
                      <a:chOff x="0" y="276"/>
                      <a:chExt cx="1872" cy="1644"/>
                    </a:xfrm>
                  </p:grpSpPr>
                  <p:sp>
                    <p:nvSpPr>
                      <p:cNvPr id="34" name="Line 17"/>
                      <p:cNvSpPr/>
                      <p:nvPr>
                        <p:custDataLst>
                          <p:tags r:id="rId9"/>
                        </p:custDataLst>
                      </p:nvPr>
                    </p:nvSpPr>
                    <p:spPr>
                      <a:xfrm flipH="1" flipV="1">
                        <a:off x="0" y="276"/>
                        <a:ext cx="0" cy="1644"/>
                      </a:xfrm>
                      <a:prstGeom prst="line">
                        <a:avLst/>
                      </a:prstGeom>
                      <a:ln w="38100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p/>
                    </p:txBody>
                  </p:sp>
                  <p:sp>
                    <p:nvSpPr>
                      <p:cNvPr id="35" name="Line 18"/>
                      <p:cNvSpPr/>
                      <p:nvPr>
                        <p:custDataLst>
                          <p:tags r:id="rId10"/>
                        </p:custDataLst>
                      </p:nvPr>
                    </p:nvSpPr>
                    <p:spPr>
                      <a:xfrm>
                        <a:off x="0" y="1920"/>
                        <a:ext cx="1872" cy="0"/>
                      </a:xfrm>
                      <a:prstGeom prst="line">
                        <a:avLst/>
                      </a:prstGeom>
                      <a:ln w="38100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p/>
                    </p:txBody>
                  </p:sp>
                </p:grpSp>
                <p:sp>
                  <p:nvSpPr>
                    <p:cNvPr id="36" name="Line 19"/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 flipH="1">
                      <a:off x="384" y="1824"/>
                      <a:ext cx="0" cy="96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37" name="Line 20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 flipH="1">
                      <a:off x="768" y="1824"/>
                      <a:ext cx="0" cy="96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38" name="Line 21"/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 flipH="1">
                      <a:off x="1152" y="1824"/>
                      <a:ext cx="0" cy="96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39" name="Line 22"/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 flipH="1">
                      <a:off x="1536" y="1824"/>
                      <a:ext cx="0" cy="96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40" name="Line 23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0" y="1584"/>
                      <a:ext cx="96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41" name="Line 24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0" y="912"/>
                      <a:ext cx="96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42" name="Line 25"/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0" y="1248"/>
                      <a:ext cx="96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  <p:sp>
                  <p:nvSpPr>
                    <p:cNvPr id="43" name="Line 26"/>
                    <p:cNvSpPr/>
                    <p:nvPr>
                      <p:custDataLst>
                        <p:tags r:id="rId18"/>
                      </p:custDataLst>
                    </p:nvPr>
                  </p:nvSpPr>
                  <p:spPr>
                    <a:xfrm>
                      <a:off x="0" y="576"/>
                      <a:ext cx="96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/>
                  </p:txBody>
                </p:sp>
              </p:grpSp>
              <p:sp>
                <p:nvSpPr>
                  <p:cNvPr id="44" name="Text Box 27"/>
                  <p:cNvSpPr txBox="1"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432" y="437"/>
                    <a:ext cx="528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x/m</a:t>
                    </a:r>
                    <a:endParaRPr lang="en-US" altLang="zh-CN" sz="2400" b="0" 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Text Box 28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0" y="624"/>
                    <a:ext cx="432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400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Text Box 29"/>
                  <p:cNvSpPr txBox="1"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0" y="960"/>
                    <a:ext cx="912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300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Text Box 30"/>
                  <p:cNvSpPr txBox="1"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0" y="1296"/>
                    <a:ext cx="1152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200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8" name="Text Box 31"/>
                  <p:cNvSpPr txBox="1"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0" y="1632"/>
                    <a:ext cx="624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100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Text Box 32"/>
                  <p:cNvSpPr txBox="1"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92" y="2016"/>
                    <a:ext cx="384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Text Box 33"/>
                  <p:cNvSpPr txBox="1"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672" y="2112"/>
                    <a:ext cx="288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5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Text Box 34"/>
                  <p:cNvSpPr txBox="1"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960" y="2112"/>
                    <a:ext cx="384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Text Box 35"/>
                  <p:cNvSpPr txBox="1"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1392" y="2112"/>
                    <a:ext cx="480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15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Text Box 36"/>
                  <p:cNvSpPr txBox="1"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1776" y="2112"/>
                    <a:ext cx="576" cy="22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20</a:t>
                    </a:r>
                    <a:endParaRPr lang="en-US" altLang="zh-CN" sz="2400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4" name="Text Box 37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2064" y="2112"/>
                  <a:ext cx="432" cy="2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l">
                    <a:spcBef>
                      <a:spcPct val="50000"/>
                    </a:spcBef>
                  </a:pPr>
                  <a:r>
                    <a:rPr lang="en-US" altLang="zh-CN" sz="2400" b="0" 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t/s</a:t>
                  </a:r>
                  <a:endParaRPr lang="en-US" altLang="zh-CN" sz="2400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" name="Oval 41"/>
              <p:cNvSpPr/>
              <p:nvPr>
                <p:custDataLst>
                  <p:tags r:id="rId30"/>
                </p:custDataLst>
              </p:nvPr>
            </p:nvSpPr>
            <p:spPr>
              <a:xfrm>
                <a:off x="751" y="1998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45"/>
              <p:cNvSpPr/>
              <p:nvPr>
                <p:custDataLst>
                  <p:tags r:id="rId31"/>
                </p:custDataLst>
              </p:nvPr>
            </p:nvSpPr>
            <p:spPr>
              <a:xfrm>
                <a:off x="1427" y="1440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val 49"/>
              <p:cNvSpPr/>
              <p:nvPr>
                <p:custDataLst>
                  <p:tags r:id="rId32"/>
                </p:custDataLst>
              </p:nvPr>
            </p:nvSpPr>
            <p:spPr>
              <a:xfrm>
                <a:off x="1613" y="1104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Rectangle 56"/>
            <p:cNvSpPr/>
            <p:nvPr>
              <p:custDataLst>
                <p:tags r:id="rId33"/>
              </p:custDataLst>
            </p:nvPr>
          </p:nvSpPr>
          <p:spPr>
            <a:xfrm>
              <a:off x="557" y="1769"/>
              <a:ext cx="230" cy="1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357" name="Text Box 91"/>
          <p:cNvSpPr txBox="1"/>
          <p:nvPr>
            <p:custDataLst>
              <p:tags r:id="rId34"/>
            </p:custDataLst>
          </p:nvPr>
        </p:nvSpPr>
        <p:spPr>
          <a:xfrm>
            <a:off x="3591560" y="2319020"/>
            <a:ext cx="5175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任意多边形 58"/>
          <p:cNvSpPr/>
          <p:nvPr>
            <p:custDataLst>
              <p:tags r:id="rId35"/>
            </p:custDataLst>
          </p:nvPr>
        </p:nvSpPr>
        <p:spPr>
          <a:xfrm>
            <a:off x="1297305" y="1849120"/>
            <a:ext cx="3071495" cy="2865755"/>
          </a:xfrm>
          <a:custGeom>
            <a:avLst/>
            <a:gdLst>
              <a:gd name="connisteX0" fmla="*/ 0 w 2473960"/>
              <a:gd name="connsiteY0" fmla="*/ 1477010 h 1477010"/>
              <a:gd name="connisteX1" fmla="*/ 1504315 w 2473960"/>
              <a:gd name="connsiteY1" fmla="*/ 1130300 h 1477010"/>
              <a:gd name="connisteX2" fmla="*/ 2473960 w 2473960"/>
              <a:gd name="connsiteY2" fmla="*/ 0 h 1477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473960" h="1477010">
                <a:moveTo>
                  <a:pt x="0" y="1477010"/>
                </a:moveTo>
                <a:cubicBezTo>
                  <a:pt x="281305" y="1430020"/>
                  <a:pt x="1009650" y="1425575"/>
                  <a:pt x="1504315" y="1130300"/>
                </a:cubicBezTo>
                <a:cubicBezTo>
                  <a:pt x="1998980" y="835025"/>
                  <a:pt x="2310130" y="219075"/>
                  <a:pt x="2473960" y="0"/>
                </a:cubicBezTo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Line 54"/>
          <p:cNvSpPr/>
          <p:nvPr>
            <p:custDataLst>
              <p:tags r:id="rId36"/>
            </p:custDataLst>
          </p:nvPr>
        </p:nvSpPr>
        <p:spPr>
          <a:xfrm flipV="1">
            <a:off x="2155825" y="3447415"/>
            <a:ext cx="1398270" cy="113538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/>
        </p:txBody>
      </p:sp>
      <p:sp>
        <p:nvSpPr>
          <p:cNvPr id="61" name="Line 54"/>
          <p:cNvSpPr/>
          <p:nvPr>
            <p:custDataLst>
              <p:tags r:id="rId37"/>
            </p:custDataLst>
          </p:nvPr>
        </p:nvSpPr>
        <p:spPr>
          <a:xfrm flipV="1">
            <a:off x="1727200" y="4117975"/>
            <a:ext cx="2048510" cy="59753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/>
        </p:txBody>
      </p:sp>
      <p:sp>
        <p:nvSpPr>
          <p:cNvPr id="62" name="Line 54"/>
          <p:cNvSpPr/>
          <p:nvPr>
            <p:custDataLst>
              <p:tags r:id="rId38"/>
            </p:custDataLst>
          </p:nvPr>
        </p:nvSpPr>
        <p:spPr>
          <a:xfrm flipV="1">
            <a:off x="2122170" y="2686685"/>
            <a:ext cx="1855470" cy="189801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/>
        </p:txBody>
      </p:sp>
      <p:sp>
        <p:nvSpPr>
          <p:cNvPr id="63" name="Text Box 91"/>
          <p:cNvSpPr txBox="1"/>
          <p:nvPr>
            <p:custDataLst>
              <p:tags r:id="rId39"/>
            </p:custDataLst>
          </p:nvPr>
        </p:nvSpPr>
        <p:spPr>
          <a:xfrm>
            <a:off x="3632835" y="3183255"/>
            <a:ext cx="5175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301250" y="2057519"/>
            <a:ext cx="340119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速度：</a:t>
            </a:r>
            <a:r>
              <a:rPr lang="zh-CN" altLang="en-US" sz="28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割线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斜率</a:t>
            </a:r>
            <a:endParaRPr lang="en-US" altLang="zh-CN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300980" y="2937510"/>
            <a:ext cx="368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瞬时</a:t>
            </a:r>
            <a:r>
              <a:rPr lang="zh-CN" altLang="en-US" sz="28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速度：</a:t>
            </a:r>
            <a:r>
              <a:rPr lang="zh-CN" altLang="en-US" sz="28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切线</a:t>
            </a:r>
            <a:r>
              <a:rPr lang="zh-CN" altLang="en-US" sz="280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斜率</a:t>
            </a:r>
            <a:endParaRPr lang="zh-CN" altLang="en-US" sz="280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6" grpId="0"/>
      <p:bldP spid="66" grpId="1"/>
      <p:bldP spid="67" grpId="0"/>
      <p:bldP spid="6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0500" y="179070"/>
            <a:ext cx="87147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6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在一次室内田径赛期间，有三位运动员A、B、C从所住地M出发到赛场N。他们选择了三个不同的路径同时出发，最后同时到达赛场，如图所示，则下列说法中正确的是（　　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A．三个运动员从M点到N点的平均速度相同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B．三个运动员到达N点时瞬时速度相同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C．三个运动员从M点到N点的平均速率相同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D．B运动员从M到N的平均速度方向与任意时刻的瞬时速度的方向相同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1"/>
            </p:custDataLst>
          </p:nvPr>
        </p:nvSpPr>
        <p:spPr>
          <a:xfrm>
            <a:off x="6656705" y="148209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100001" name="图片 100001" descr="@@@ca8e389b-52bb-4ab6-af24-089d5e594bf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5205" y="2884170"/>
            <a:ext cx="4552950" cy="2196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如图所示为甲、乙、丙三个物体相对同一位置的位移图像，则在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0—t</a:t>
            </a:r>
            <a:r>
              <a:rPr lang="en-US" altLang="zh-CN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时间内，下列说法正确的是（　　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A．它们的平均速度相等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B．甲的平均速度最大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C．它们的平均速率相等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D．乙和丙的平均速率相等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00003" name="图片 100003" descr="@@@20b99576-9a91-4850-9a23-35b4a08c16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57445" y="1522730"/>
            <a:ext cx="3536950" cy="31521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370955" y="104076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6220" y="1357630"/>
            <a:ext cx="39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72" name="Text Box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5413" y="147638"/>
            <a:ext cx="1404620" cy="4603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marR="0" defTabSz="914400">
              <a:buClrTx/>
              <a:buSzTx/>
              <a:buFontTx/>
              <a:defRPr/>
            </a:pPr>
            <a:r>
              <a:rPr kumimoji="0" lang="zh-CN" kern="1200" cap="none" spc="0" normalizeH="0" baseline="0" noProof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  <a:t>学以致用</a:t>
            </a:r>
            <a:endParaRPr kumimoji="0" lang="zh-CN" kern="1200" cap="none" spc="0" normalizeH="0" baseline="0" noProof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125730" y="746760"/>
                <a:ext cx="8495665" cy="36531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判断下列说法的正误．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(1)由v＝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</m:num>
                      <m:den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可知，v的大小由Δx决定．(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(2)两物体的速度分别是v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1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＝2 m/s，v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2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＝－3 m/s，则它们的大小关系为v1＞v2.(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(3)物体的平均速度为零，则物体一定处于静止状态．(　</a:t>
                </a:r>
                <a:r>
                  <a:rPr lang="en-US"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   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(4)时间越短，平均速度越接近某点的瞬时速度．(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" y="746760"/>
                <a:ext cx="8495665" cy="36531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19265" y="3877945"/>
            <a:ext cx="7143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√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330825" y="1600200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533640" y="3228975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000375" y="2733675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以下关于速度概念的说法正确的是(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A．子弹以900 m/s的速度从枪口射出，指的是平均速度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B．汽车在平直的乡村公路上的行驶速度约为30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C．某城区道路汽车的限速为40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D．比较汽车和动车从台州开往杭州的行驶快慢，应比较它们的瞬时速度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5300980" y="2978150"/>
            <a:ext cx="732790" cy="11004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94310" y="154305"/>
            <a:ext cx="88353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一物体做直线运动，其位移－时间图像如图所示，设向右为正方向，则在前6 s内(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391785" y="2755265"/>
            <a:ext cx="2631440" cy="2602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23850" y="1085215"/>
            <a:ext cx="78200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A．物体先向左运动，2 s后开始向右运动B．在t＝2 s时物体距出发点最远C．前2 s内物体位于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出发点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的左方，后4 s内位于出发点的右方D．在t＝4 s时物体距出发点最远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6445250" y="717550"/>
            <a:ext cx="73279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57480" y="159385"/>
            <a:ext cx="8781415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3.(多选)甲、乙两物体在同一直线上运动的x－t图像如图所示，以甲的出发点为原点，出发时刻为计时起点，则从图像中可以看出(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653280" y="3803015"/>
            <a:ext cx="2839720" cy="2470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434975" y="1722120"/>
            <a:ext cx="67043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A．甲、乙同时出发B．乙比甲先出发C．甲开始运动时，乙在甲前面x</a:t>
            </a:r>
            <a:r>
              <a:rPr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处D．甲在中途停了一会儿，但最后还是追上了乙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344285" y="1317625"/>
            <a:ext cx="153543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ACD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矩形 11265"/>
          <p:cNvSpPr/>
          <p:nvPr/>
        </p:nvSpPr>
        <p:spPr>
          <a:xfrm>
            <a:off x="107950" y="115888"/>
            <a:ext cx="8530590" cy="9772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例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、一质点在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X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轴上运动，共运动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5s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钟，已知各时刻质点位置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如图，请回答下列问题？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267" name="直接连接符 11266"/>
          <p:cNvSpPr/>
          <p:nvPr/>
        </p:nvSpPr>
        <p:spPr>
          <a:xfrm>
            <a:off x="228600" y="2154238"/>
            <a:ext cx="861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268" name="直接连接符 11267"/>
          <p:cNvSpPr/>
          <p:nvPr/>
        </p:nvSpPr>
        <p:spPr>
          <a:xfrm>
            <a:off x="609600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69" name="直接连接符 11268"/>
          <p:cNvSpPr/>
          <p:nvPr/>
        </p:nvSpPr>
        <p:spPr>
          <a:xfrm>
            <a:off x="1214438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0" name="直接连接符 11269"/>
          <p:cNvSpPr/>
          <p:nvPr/>
        </p:nvSpPr>
        <p:spPr>
          <a:xfrm>
            <a:off x="1820863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1" name="直接连接符 11270"/>
          <p:cNvSpPr/>
          <p:nvPr/>
        </p:nvSpPr>
        <p:spPr>
          <a:xfrm>
            <a:off x="2427288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2" name="直接连接符 11271"/>
          <p:cNvSpPr/>
          <p:nvPr/>
        </p:nvSpPr>
        <p:spPr>
          <a:xfrm>
            <a:off x="3032125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" name="直接连接符 11272"/>
          <p:cNvSpPr/>
          <p:nvPr/>
        </p:nvSpPr>
        <p:spPr>
          <a:xfrm>
            <a:off x="3638550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4" name="直接连接符 11273"/>
          <p:cNvSpPr/>
          <p:nvPr/>
        </p:nvSpPr>
        <p:spPr>
          <a:xfrm>
            <a:off x="4260850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5" name="直接连接符 11274"/>
          <p:cNvSpPr/>
          <p:nvPr/>
        </p:nvSpPr>
        <p:spPr>
          <a:xfrm>
            <a:off x="4849813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6" name="直接连接符 11275"/>
          <p:cNvSpPr/>
          <p:nvPr/>
        </p:nvSpPr>
        <p:spPr>
          <a:xfrm>
            <a:off x="5456238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" name="直接连接符 11276"/>
          <p:cNvSpPr/>
          <p:nvPr/>
        </p:nvSpPr>
        <p:spPr>
          <a:xfrm>
            <a:off x="6062663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" name="直接连接符 11277"/>
          <p:cNvSpPr/>
          <p:nvPr/>
        </p:nvSpPr>
        <p:spPr>
          <a:xfrm>
            <a:off x="6667500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9" name="直接连接符 11278"/>
          <p:cNvSpPr/>
          <p:nvPr/>
        </p:nvSpPr>
        <p:spPr>
          <a:xfrm>
            <a:off x="7273925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80" name="直接连接符 11279"/>
          <p:cNvSpPr/>
          <p:nvPr/>
        </p:nvSpPr>
        <p:spPr>
          <a:xfrm>
            <a:off x="7880350" y="2078038"/>
            <a:ext cx="0" cy="76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81" name="文本框 11280"/>
          <p:cNvSpPr txBox="1"/>
          <p:nvPr/>
        </p:nvSpPr>
        <p:spPr>
          <a:xfrm>
            <a:off x="8153400" y="2078038"/>
            <a:ext cx="990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X/m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2" name="文本框 11281"/>
          <p:cNvSpPr txBox="1"/>
          <p:nvPr/>
        </p:nvSpPr>
        <p:spPr>
          <a:xfrm>
            <a:off x="3810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-7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3" name="文本框 11282"/>
          <p:cNvSpPr txBox="1"/>
          <p:nvPr/>
        </p:nvSpPr>
        <p:spPr>
          <a:xfrm>
            <a:off x="9144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-6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4" name="文本框 11283"/>
          <p:cNvSpPr txBox="1"/>
          <p:nvPr/>
        </p:nvSpPr>
        <p:spPr>
          <a:xfrm>
            <a:off x="15240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-5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5" name="文本框 11284"/>
          <p:cNvSpPr txBox="1"/>
          <p:nvPr/>
        </p:nvSpPr>
        <p:spPr>
          <a:xfrm>
            <a:off x="21336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-4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6" name="文本框 11285"/>
          <p:cNvSpPr txBox="1"/>
          <p:nvPr/>
        </p:nvSpPr>
        <p:spPr>
          <a:xfrm>
            <a:off x="27432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-3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7" name="文本框 11286"/>
          <p:cNvSpPr txBox="1"/>
          <p:nvPr/>
        </p:nvSpPr>
        <p:spPr>
          <a:xfrm>
            <a:off x="33528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-2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8" name="文本框 11287"/>
          <p:cNvSpPr txBox="1"/>
          <p:nvPr/>
        </p:nvSpPr>
        <p:spPr>
          <a:xfrm>
            <a:off x="39624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89" name="文本框 11288"/>
          <p:cNvSpPr txBox="1"/>
          <p:nvPr/>
        </p:nvSpPr>
        <p:spPr>
          <a:xfrm>
            <a:off x="46482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0" name="文本框 11289"/>
          <p:cNvSpPr txBox="1"/>
          <p:nvPr/>
        </p:nvSpPr>
        <p:spPr>
          <a:xfrm>
            <a:off x="53340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1" name="文本框 11290"/>
          <p:cNvSpPr txBox="1"/>
          <p:nvPr/>
        </p:nvSpPr>
        <p:spPr>
          <a:xfrm>
            <a:off x="58674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2" name="文本框 11291"/>
          <p:cNvSpPr txBox="1"/>
          <p:nvPr/>
        </p:nvSpPr>
        <p:spPr>
          <a:xfrm>
            <a:off x="64770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3" name="文本框 11292"/>
          <p:cNvSpPr txBox="1"/>
          <p:nvPr/>
        </p:nvSpPr>
        <p:spPr>
          <a:xfrm>
            <a:off x="70866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4" name="文本框 11293"/>
          <p:cNvSpPr txBox="1"/>
          <p:nvPr/>
        </p:nvSpPr>
        <p:spPr>
          <a:xfrm>
            <a:off x="7696200" y="2154238"/>
            <a:ext cx="609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5" name="直接连接符 11294"/>
          <p:cNvSpPr/>
          <p:nvPr/>
        </p:nvSpPr>
        <p:spPr>
          <a:xfrm flipH="1">
            <a:off x="4256088" y="1287463"/>
            <a:ext cx="25400" cy="790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296" name="文本框 11295"/>
          <p:cNvSpPr txBox="1"/>
          <p:nvPr/>
        </p:nvSpPr>
        <p:spPr>
          <a:xfrm>
            <a:off x="3886200" y="877888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t=3s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7" name="直接连接符 11296"/>
          <p:cNvSpPr/>
          <p:nvPr/>
        </p:nvSpPr>
        <p:spPr>
          <a:xfrm flipH="1">
            <a:off x="7885113" y="1620838"/>
            <a:ext cx="11112" cy="4572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298" name="文本框 11297"/>
          <p:cNvSpPr txBox="1"/>
          <p:nvPr/>
        </p:nvSpPr>
        <p:spPr>
          <a:xfrm>
            <a:off x="7515225" y="1163638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t=1s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99" name="直接连接符 11298"/>
          <p:cNvSpPr/>
          <p:nvPr/>
        </p:nvSpPr>
        <p:spPr>
          <a:xfrm flipH="1">
            <a:off x="2422525" y="1630363"/>
            <a:ext cx="11113" cy="4572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00" name="文本框 11299"/>
          <p:cNvSpPr txBox="1"/>
          <p:nvPr/>
        </p:nvSpPr>
        <p:spPr>
          <a:xfrm>
            <a:off x="2066925" y="117316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t=2s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01" name="直接连接符 11300"/>
          <p:cNvSpPr/>
          <p:nvPr/>
        </p:nvSpPr>
        <p:spPr>
          <a:xfrm flipH="1">
            <a:off x="603250" y="1639888"/>
            <a:ext cx="11113" cy="4572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02" name="文本框 11301"/>
          <p:cNvSpPr txBox="1"/>
          <p:nvPr/>
        </p:nvSpPr>
        <p:spPr>
          <a:xfrm>
            <a:off x="247650" y="1182688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t=4s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03" name="直接连接符 11302"/>
          <p:cNvSpPr/>
          <p:nvPr/>
        </p:nvSpPr>
        <p:spPr>
          <a:xfrm flipH="1">
            <a:off x="4851400" y="1616075"/>
            <a:ext cx="11113" cy="4572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04" name="文本框 11303"/>
          <p:cNvSpPr txBox="1"/>
          <p:nvPr/>
        </p:nvSpPr>
        <p:spPr>
          <a:xfrm>
            <a:off x="4495800" y="1216025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t=0s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05" name="直接连接符 11304"/>
          <p:cNvSpPr/>
          <p:nvPr/>
        </p:nvSpPr>
        <p:spPr>
          <a:xfrm flipH="1">
            <a:off x="5465763" y="1282700"/>
            <a:ext cx="25400" cy="790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06" name="文本框 11305"/>
          <p:cNvSpPr txBox="1"/>
          <p:nvPr/>
        </p:nvSpPr>
        <p:spPr>
          <a:xfrm>
            <a:off x="5095875" y="873125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t=5s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09" name="文本框 11308"/>
          <p:cNvSpPr txBox="1"/>
          <p:nvPr/>
        </p:nvSpPr>
        <p:spPr>
          <a:xfrm>
            <a:off x="250825" y="4143375"/>
            <a:ext cx="602773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①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质点在前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3s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内的位移和路程： 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10" name="文本框 11309"/>
          <p:cNvSpPr txBox="1"/>
          <p:nvPr/>
        </p:nvSpPr>
        <p:spPr>
          <a:xfrm>
            <a:off x="107950" y="5321300"/>
            <a:ext cx="55245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②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质点在最后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秒内的位移和路程：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14" name="文本框 11313"/>
          <p:cNvSpPr txBox="1"/>
          <p:nvPr/>
        </p:nvSpPr>
        <p:spPr>
          <a:xfrm>
            <a:off x="5012373" y="5321300"/>
            <a:ext cx="43005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③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质点在第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___s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内位移最大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15" name="文本框 11314"/>
          <p:cNvSpPr txBox="1"/>
          <p:nvPr/>
        </p:nvSpPr>
        <p:spPr>
          <a:xfrm>
            <a:off x="735013" y="4625975"/>
            <a:ext cx="22431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1m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19" name="文本框 11318"/>
          <p:cNvSpPr txBox="1"/>
          <p:nvPr/>
        </p:nvSpPr>
        <p:spPr>
          <a:xfrm>
            <a:off x="6750050" y="5265738"/>
            <a:ext cx="6143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en-US" altLang="zh-CN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21" name="文本框 11320"/>
          <p:cNvSpPr txBox="1"/>
          <p:nvPr/>
        </p:nvSpPr>
        <p:spPr>
          <a:xfrm>
            <a:off x="5867083" y="5874068"/>
            <a:ext cx="224313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Ⅱ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9m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22" name="文本框 11321"/>
          <p:cNvSpPr txBox="1"/>
          <p:nvPr/>
        </p:nvSpPr>
        <p:spPr>
          <a:xfrm>
            <a:off x="3182938" y="4699000"/>
            <a:ext cx="14160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S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＝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17m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323" name="文本框 11322"/>
          <p:cNvSpPr txBox="1"/>
          <p:nvPr/>
        </p:nvSpPr>
        <p:spPr>
          <a:xfrm>
            <a:off x="2822575" y="5996305"/>
            <a:ext cx="12461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S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＝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8m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324" name="文本框 11323"/>
          <p:cNvSpPr txBox="1"/>
          <p:nvPr/>
        </p:nvSpPr>
        <p:spPr>
          <a:xfrm>
            <a:off x="579438" y="5934710"/>
            <a:ext cx="22431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=8m</a:t>
            </a:r>
            <a:endParaRPr lang="en-US" altLang="zh-CN" sz="32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25" name="直接连接符 11324"/>
          <p:cNvSpPr/>
          <p:nvPr/>
        </p:nvSpPr>
        <p:spPr>
          <a:xfrm>
            <a:off x="4859338" y="2924175"/>
            <a:ext cx="302577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26" name="直接连接符 11325"/>
          <p:cNvSpPr/>
          <p:nvPr/>
        </p:nvSpPr>
        <p:spPr>
          <a:xfrm flipH="1">
            <a:off x="2411413" y="3140075"/>
            <a:ext cx="540067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27" name="直接连接符 11326"/>
          <p:cNvSpPr/>
          <p:nvPr/>
        </p:nvSpPr>
        <p:spPr>
          <a:xfrm>
            <a:off x="2411413" y="3429000"/>
            <a:ext cx="18732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28" name="直接连接符 11327"/>
          <p:cNvSpPr/>
          <p:nvPr/>
        </p:nvSpPr>
        <p:spPr>
          <a:xfrm flipH="1">
            <a:off x="611188" y="3716338"/>
            <a:ext cx="367347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29" name="直接连接符 11328"/>
          <p:cNvSpPr/>
          <p:nvPr/>
        </p:nvSpPr>
        <p:spPr>
          <a:xfrm>
            <a:off x="611188" y="4005263"/>
            <a:ext cx="475297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330" name="直接连接符 11329"/>
          <p:cNvSpPr/>
          <p:nvPr/>
        </p:nvSpPr>
        <p:spPr>
          <a:xfrm>
            <a:off x="7812088" y="2924175"/>
            <a:ext cx="0" cy="2889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331" name="直接连接符 11330"/>
          <p:cNvSpPr/>
          <p:nvPr/>
        </p:nvSpPr>
        <p:spPr>
          <a:xfrm>
            <a:off x="2411413" y="3140075"/>
            <a:ext cx="0" cy="2889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332" name="直接连接符 11331"/>
          <p:cNvSpPr/>
          <p:nvPr/>
        </p:nvSpPr>
        <p:spPr>
          <a:xfrm>
            <a:off x="4211638" y="3429000"/>
            <a:ext cx="0" cy="2889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333" name="直接连接符 11332"/>
          <p:cNvSpPr/>
          <p:nvPr/>
        </p:nvSpPr>
        <p:spPr>
          <a:xfrm>
            <a:off x="611188" y="3716338"/>
            <a:ext cx="0" cy="2889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334" name="直接连接符 11333"/>
          <p:cNvSpPr/>
          <p:nvPr/>
        </p:nvSpPr>
        <p:spPr>
          <a:xfrm flipH="1">
            <a:off x="4211638" y="2781300"/>
            <a:ext cx="576262" cy="0"/>
          </a:xfrm>
          <a:prstGeom prst="line">
            <a:avLst/>
          </a:prstGeom>
          <a:ln w="57150" cap="flat" cmpd="sng">
            <a:solidFill>
              <a:srgbClr val="0000CC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" grpId="0"/>
      <p:bldP spid="11319" grpId="0"/>
      <p:bldP spid="11321" grpId="0"/>
      <p:bldP spid="11322" grpId="0"/>
      <p:bldP spid="11323" grpId="0"/>
      <p:bldP spid="113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167005" y="194310"/>
            <a:ext cx="8606155" cy="9772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针对训练　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多选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如图所示为甲、乙两物体相对于同一参考系的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x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－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t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图像．下列说法正确的是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　　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878195" y="2897505"/>
            <a:ext cx="2996565" cy="2789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859155" y="1238250"/>
            <a:ext cx="621474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．甲、乙两物体的出发点相距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B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．甲物体比乙物体早出发的时间为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t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C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．甲、乙两物体同向运动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D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．甲、乙两物体在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t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时刻相遇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245860" y="1171575"/>
            <a:ext cx="1249680" cy="600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ABD</a:t>
            </a:r>
            <a:endParaRPr lang="en-US" altLang="en-US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6" name="矩形 59395"/>
          <p:cNvSpPr/>
          <p:nvPr/>
        </p:nvSpPr>
        <p:spPr>
          <a:xfrm>
            <a:off x="5248275" y="59055"/>
            <a:ext cx="3572510" cy="706755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fontAlgn="base"/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《</a:t>
            </a:r>
            <a:r>
              <a:rPr lang="zh-CN" altLang="en-US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运动的描述</a:t>
            </a:r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》</a:t>
            </a:r>
            <a:endParaRPr lang="en-US" altLang="zh-CN" sz="4000" strike="noStrike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草檀斋毛泽东字体" pitchFamily="2" charset="-122"/>
              <a:cs typeface="+mn-cs"/>
            </a:endParaRPr>
          </a:p>
        </p:txBody>
      </p:sp>
      <p:sp>
        <p:nvSpPr>
          <p:cNvPr id="2050" name="直接连接符 59401"/>
          <p:cNvSpPr/>
          <p:nvPr/>
        </p:nvSpPr>
        <p:spPr>
          <a:xfrm>
            <a:off x="5651500" y="765175"/>
            <a:ext cx="22606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直接连接符 59403"/>
          <p:cNvSpPr/>
          <p:nvPr/>
        </p:nvSpPr>
        <p:spPr>
          <a:xfrm>
            <a:off x="0" y="1713230"/>
            <a:ext cx="5889625" cy="127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6" name="矩形 59405"/>
          <p:cNvSpPr/>
          <p:nvPr/>
        </p:nvSpPr>
        <p:spPr>
          <a:xfrm>
            <a:off x="251778" y="855028"/>
            <a:ext cx="8441055" cy="768350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l" fontAlgn="base"/>
            <a:r>
              <a:rPr lang="en-US" altLang="zh-CN" sz="4400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1.3 </a:t>
            </a:r>
            <a:r>
              <a:rPr lang="zh-CN" sz="44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位置变化快慢的描述</a:t>
            </a:r>
            <a:r>
              <a:rPr lang="en-US" altLang="zh-CN" sz="44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——</a:t>
            </a:r>
            <a:r>
              <a:rPr lang="zh-CN" altLang="en-US" sz="44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速度</a:t>
            </a:r>
            <a:endParaRPr lang="zh-CN" altLang="en-US" sz="4400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5149" name="矩形 5148"/>
          <p:cNvSpPr/>
          <p:nvPr/>
        </p:nvSpPr>
        <p:spPr>
          <a:xfrm>
            <a:off x="5491480" y="3149283"/>
            <a:ext cx="3513455" cy="17145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txBody>
          <a:bodyPr wrap="square" anchor="ctr" anchorCtr="0">
            <a:spAutoFit/>
          </a:bodyPr>
          <a:p>
            <a:pPr fontAlgn="base">
              <a:lnSpc>
                <a:spcPct val="110000"/>
              </a:lnSpc>
              <a:buNone/>
            </a:pPr>
            <a:r>
              <a:rPr 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不了解运动，就不了解自然</a:t>
            </a: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    </a:t>
            </a:r>
            <a:endParaRPr lang="en-US" altLang="zh-CN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  <a:p>
            <a:pPr fontAlgn="base">
              <a:lnSpc>
                <a:spcPct val="110000"/>
              </a:lnSpc>
              <a:buNone/>
            </a:pP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——</a:t>
            </a:r>
            <a:r>
              <a:rPr lang="zh-CN" altLang="en-US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亚里士多德</a:t>
            </a:r>
            <a:endParaRPr lang="zh-CN" altLang="en-US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rcRect b="4181"/>
          <a:stretch>
            <a:fillRect/>
          </a:stretch>
        </p:blipFill>
        <p:spPr>
          <a:xfrm>
            <a:off x="0" y="2348865"/>
            <a:ext cx="5421630" cy="3880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9570" y="149225"/>
            <a:ext cx="3817620" cy="2791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矩形 4100"/>
          <p:cNvSpPr/>
          <p:nvPr>
            <p:custDataLst>
              <p:tags r:id="rId3"/>
            </p:custDataLst>
          </p:nvPr>
        </p:nvSpPr>
        <p:spPr>
          <a:xfrm>
            <a:off x="728980" y="3032760"/>
            <a:ext cx="32372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比赛中风驰电掣的骑手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04" name="图片 10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12030" y="149225"/>
            <a:ext cx="4048760" cy="2735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217795" y="3032760"/>
            <a:ext cx="32372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海滩边牵手而行的老人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05" name="图片 104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9570" y="3585210"/>
            <a:ext cx="3905250" cy="2423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59765" y="6205855"/>
            <a:ext cx="32372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跑道上势如疾风的身影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06" name="图片 105"/>
          <p:cNvPicPr/>
          <p:nvPr>
            <p:custDataLst>
              <p:tags r:id="rId10"/>
            </p:custDataLst>
          </p:nvPr>
        </p:nvPicPr>
        <p:blipFill>
          <a:blip r:embed="rId11"/>
          <a:srcRect l="12008" r="10203"/>
          <a:stretch>
            <a:fillRect/>
          </a:stretch>
        </p:blipFill>
        <p:spPr>
          <a:xfrm>
            <a:off x="5217795" y="3493135"/>
            <a:ext cx="3185160" cy="2617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5676265" y="6205855"/>
            <a:ext cx="23209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蹒跚学步的孩子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1716405" y="3469005"/>
            <a:ext cx="1158240" cy="13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直接连接符 5"/>
          <p:cNvCxnSpPr/>
          <p:nvPr>
            <p:custDataLst>
              <p:tags r:id="rId13"/>
            </p:custDataLst>
          </p:nvPr>
        </p:nvCxnSpPr>
        <p:spPr>
          <a:xfrm flipV="1">
            <a:off x="6231255" y="3455035"/>
            <a:ext cx="1158240" cy="13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/>
          <p:cNvCxnSpPr/>
          <p:nvPr>
            <p:custDataLst>
              <p:tags r:id="rId14"/>
            </p:custDataLst>
          </p:nvPr>
        </p:nvCxnSpPr>
        <p:spPr>
          <a:xfrm flipV="1">
            <a:off x="1716405" y="6687820"/>
            <a:ext cx="1158240" cy="13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>
            <p:custDataLst>
              <p:tags r:id="rId15"/>
            </p:custDataLst>
          </p:nvPr>
        </p:nvCxnSpPr>
        <p:spPr>
          <a:xfrm flipV="1">
            <a:off x="5784215" y="6678930"/>
            <a:ext cx="1158240" cy="139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百米比赛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940" y="1249045"/>
            <a:ext cx="8834120" cy="4778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54940" y="258445"/>
            <a:ext cx="4870450" cy="500380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如何判断比赛中谁跑的更快？</a:t>
            </a:r>
            <a:endParaRPr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/>
        </p:nvSpPr>
        <p:spPr>
          <a:xfrm>
            <a:off x="141288" y="134938"/>
            <a:ext cx="3494087" cy="46672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 运动快慢的比较：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179388" y="691515"/>
            <a:ext cx="8785225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      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请比较甲、乙运动员，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B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两汽车运动快慢，并说明比较的依据。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2102" name="表格 2101"/>
          <p:cNvGraphicFramePr/>
          <p:nvPr>
            <p:custDataLst>
              <p:tags r:id="rId1"/>
            </p:custDataLst>
          </p:nvPr>
        </p:nvGraphicFramePr>
        <p:xfrm>
          <a:off x="323850" y="1603058"/>
          <a:ext cx="8496300" cy="2879725"/>
        </p:xfrm>
        <a:graphic>
          <a:graphicData uri="http://schemas.openxmlformats.org/drawingml/2006/table">
            <a:tbl>
              <a:tblPr/>
              <a:tblGrid>
                <a:gridCol w="3527425"/>
                <a:gridCol w="1657350"/>
                <a:gridCol w="1655763"/>
                <a:gridCol w="1655762"/>
              </a:tblGrid>
              <a:tr h="5762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运动物体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初始位置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末了位置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所用时间</a:t>
                      </a:r>
                      <a:endParaRPr lang="zh-CN" altLang="en-US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运动员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甲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沿直线跑步</a:t>
                      </a:r>
                      <a:endParaRPr lang="zh-CN" altLang="en-US" sz="24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100m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10s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运动员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乙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沿直线跑步</a:t>
                      </a:r>
                      <a:endParaRPr lang="zh-CN" altLang="en-US" sz="24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100m 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11s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汽车</a:t>
                      </a:r>
                      <a:r>
                        <a:rPr lang="en-US" altLang="zh-CN" sz="2400" b="1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在平直公路上行驶</a:t>
                      </a:r>
                      <a:endParaRPr lang="zh-CN" altLang="en-US" sz="24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120km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200km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2h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汽车</a:t>
                      </a:r>
                      <a:r>
                        <a:rPr lang="en-US" altLang="zh-CN" sz="2400" b="1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B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在平直公路上行驶</a:t>
                      </a:r>
                      <a:endParaRPr lang="zh-CN" altLang="en-US" sz="24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5km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175km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2h</a:t>
                      </a:r>
                      <a:endParaRPr lang="zh-CN" altLang="en-US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98" name="文本框 2097"/>
          <p:cNvSpPr txBox="1"/>
          <p:nvPr/>
        </p:nvSpPr>
        <p:spPr>
          <a:xfrm>
            <a:off x="179388" y="5203825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方法二：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099" name="文本框 2098"/>
          <p:cNvSpPr txBox="1"/>
          <p:nvPr/>
        </p:nvSpPr>
        <p:spPr>
          <a:xfrm>
            <a:off x="1671638" y="5203825"/>
            <a:ext cx="536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相同的时间，比较物体运动位移的大小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100" name="文本框 2099"/>
          <p:cNvSpPr txBox="1"/>
          <p:nvPr/>
        </p:nvSpPr>
        <p:spPr>
          <a:xfrm>
            <a:off x="179388" y="470058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方法一：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101" name="文本框 2100"/>
          <p:cNvSpPr txBox="1"/>
          <p:nvPr/>
        </p:nvSpPr>
        <p:spPr>
          <a:xfrm>
            <a:off x="1690688" y="4700588"/>
            <a:ext cx="5975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相同的位移，比较物体运动所用时间的长短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103" name="文本框 2102"/>
          <p:cNvSpPr txBox="1"/>
          <p:nvPr/>
        </p:nvSpPr>
        <p:spPr>
          <a:xfrm>
            <a:off x="179388" y="5708650"/>
            <a:ext cx="577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思考：表中运动员甲和汽车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哪个运动快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?</a:t>
            </a:r>
            <a:endParaRPr lang="en-US" altLang="zh-CN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104" name="文本框 2103"/>
          <p:cNvSpPr txBox="1"/>
          <p:nvPr/>
        </p:nvSpPr>
        <p:spPr>
          <a:xfrm>
            <a:off x="250825" y="6211888"/>
            <a:ext cx="2317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统一比较标准：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105" name="文本框 2104"/>
          <p:cNvSpPr txBox="1"/>
          <p:nvPr/>
        </p:nvSpPr>
        <p:spPr>
          <a:xfrm>
            <a:off x="2484438" y="6211888"/>
            <a:ext cx="63150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运动物体在单位时间（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1s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）内通过位移的大小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98" grpId="0"/>
      <p:bldP spid="2099" grpId="0"/>
      <p:bldP spid="2100" grpId="0"/>
      <p:bldP spid="2101" grpId="0"/>
      <p:bldP spid="2103" grpId="0"/>
      <p:bldP spid="2104" grpId="0"/>
      <p:bldP spid="2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文本框 16385"/>
          <p:cNvSpPr txBox="1"/>
          <p:nvPr/>
        </p:nvSpPr>
        <p:spPr>
          <a:xfrm>
            <a:off x="169863" y="163513"/>
            <a:ext cx="3254375" cy="457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二、速度（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velocity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endParaRPr lang="en-US" altLang="zh-CN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387" name="文本框 16386"/>
          <p:cNvSpPr txBox="1"/>
          <p:nvPr/>
        </p:nvSpPr>
        <p:spPr>
          <a:xfrm>
            <a:off x="107950" y="765175"/>
            <a:ext cx="15732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、定义：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388" name="文本框 16387"/>
          <p:cNvSpPr txBox="1"/>
          <p:nvPr/>
        </p:nvSpPr>
        <p:spPr>
          <a:xfrm>
            <a:off x="197803" y="1922780"/>
            <a:ext cx="19542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、定义式： 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6389" name="对象 16388"/>
          <p:cNvGraphicFramePr/>
          <p:nvPr/>
        </p:nvGraphicFramePr>
        <p:xfrm>
          <a:off x="1926590" y="1635443"/>
          <a:ext cx="115093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457200" imgH="393700" progId="Equation.DSMT4">
                  <p:embed/>
                </p:oleObj>
              </mc:Choice>
              <mc:Fallback>
                <p:oleObj name="" r:id="rId1" imgW="457200" imgH="3937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6590" y="1635443"/>
                        <a:ext cx="1150938" cy="992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3" name="文本框 16402"/>
          <p:cNvSpPr txBox="1"/>
          <p:nvPr/>
        </p:nvSpPr>
        <p:spPr>
          <a:xfrm>
            <a:off x="5093018" y="3921760"/>
            <a:ext cx="17868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速度是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矢量 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406" name="矩形 16405"/>
          <p:cNvSpPr/>
          <p:nvPr/>
        </p:nvSpPr>
        <p:spPr>
          <a:xfrm>
            <a:off x="1474153" y="685165"/>
            <a:ext cx="7563485" cy="9772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在物理学中，用位移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x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跟发生这段位移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所用时间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t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比来表示物体运动的快慢，称为速度。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6407" name="文本框 16406"/>
          <p:cNvSpPr txBox="1"/>
          <p:nvPr/>
        </p:nvSpPr>
        <p:spPr>
          <a:xfrm>
            <a:off x="2142490" y="2643505"/>
            <a:ext cx="28797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在国际单位制中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408" name="文本框 16407"/>
          <p:cNvSpPr txBox="1"/>
          <p:nvPr/>
        </p:nvSpPr>
        <p:spPr>
          <a:xfrm>
            <a:off x="2190115" y="3194368"/>
            <a:ext cx="17287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常用单位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409" name="矩形 16408"/>
          <p:cNvSpPr/>
          <p:nvPr/>
        </p:nvSpPr>
        <p:spPr>
          <a:xfrm>
            <a:off x="636270" y="2673985"/>
            <a:ext cx="150622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速度单位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: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6410" name="矩形 16409"/>
          <p:cNvSpPr/>
          <p:nvPr/>
        </p:nvSpPr>
        <p:spPr>
          <a:xfrm>
            <a:off x="3990340" y="3194368"/>
            <a:ext cx="18954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km/h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、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cm/s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6418" name="矩形 16417"/>
          <p:cNvSpPr/>
          <p:nvPr/>
        </p:nvSpPr>
        <p:spPr>
          <a:xfrm>
            <a:off x="4661853" y="2643505"/>
            <a:ext cx="1993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err="1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m/s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或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m·s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-1</a:t>
            </a:r>
            <a:endParaRPr lang="en-US" altLang="zh-CN" baseline="3000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419" name="文本框 16418"/>
          <p:cNvSpPr txBox="1"/>
          <p:nvPr/>
        </p:nvSpPr>
        <p:spPr>
          <a:xfrm>
            <a:off x="5074603" y="1941830"/>
            <a:ext cx="3241675" cy="466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定义方法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：比值定义法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53365" y="3921760"/>
            <a:ext cx="51073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20000"/>
              </a:spcBef>
            </a:pPr>
            <a:r>
              <a:rPr 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、方向：为运动物体位移的方向。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53365" y="4651375"/>
            <a:ext cx="6141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20000"/>
              </a:spcBef>
            </a:pPr>
            <a:r>
              <a:rPr 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、意义：描述物体位置变化的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快慢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方向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449378" y="3191510"/>
            <a:ext cx="23152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err="1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1m/s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=3.6 </a:t>
            </a:r>
            <a:r>
              <a:rPr lang="en-US" altLang="zh-CN" b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km/h</a:t>
            </a:r>
            <a:endParaRPr lang="en-US" b="0" baseline="3000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403" grpId="0"/>
      <p:bldP spid="16406" grpId="0"/>
      <p:bldP spid="16407" grpId="0"/>
      <p:bldP spid="16408" grpId="0"/>
      <p:bldP spid="16409" grpId="0"/>
      <p:bldP spid="16410" grpId="0"/>
      <p:bldP spid="16418" grpId="0"/>
      <p:bldP spid="16419" grpId="0" bldLvl="0" animBg="1"/>
      <p:bldP spid="2" grpId="0"/>
      <p:bldP spid="3" grpId="0"/>
      <p:bldP spid="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AS_UNIQUEID" val="1378"/>
  <p:tag name="KSO_WM_BEAUTIFY_FLAG" val=""/>
</p:tagLst>
</file>

<file path=ppt/tags/tag101.xml><?xml version="1.0" encoding="utf-8"?>
<p:tagLst xmlns:p="http://schemas.openxmlformats.org/presentationml/2006/main">
  <p:tag name="AS_UNIQUEID" val="1379"/>
</p:tagLst>
</file>

<file path=ppt/tags/tag102.xml><?xml version="1.0" encoding="utf-8"?>
<p:tagLst xmlns:p="http://schemas.openxmlformats.org/presentationml/2006/main">
  <p:tag name="AS_UNIQUEID" val="1380"/>
  <p:tag name="KSO_WM_BEAUTIFY_FLAG" val=""/>
</p:tagLst>
</file>

<file path=ppt/tags/tag103.xml><?xml version="1.0" encoding="utf-8"?>
<p:tagLst xmlns:p="http://schemas.openxmlformats.org/presentationml/2006/main">
  <p:tag name="AS_UNIQUEID" val="1381"/>
  <p:tag name="KSO_WM_BEAUTIFY_FLAG" val=""/>
</p:tagLst>
</file>

<file path=ppt/tags/tag104.xml><?xml version="1.0" encoding="utf-8"?>
<p:tagLst xmlns:p="http://schemas.openxmlformats.org/presentationml/2006/main">
  <p:tag name="AS_UNIQUEID" val="1382"/>
  <p:tag name="KSO_WM_BEAUTIFY_FLAG" val=""/>
</p:tagLst>
</file>

<file path=ppt/tags/tag105.xml><?xml version="1.0" encoding="utf-8"?>
<p:tagLst xmlns:p="http://schemas.openxmlformats.org/presentationml/2006/main">
  <p:tag name="AS_UNIQUEID" val="1383"/>
</p:tagLst>
</file>

<file path=ppt/tags/tag106.xml><?xml version="1.0" encoding="utf-8"?>
<p:tagLst xmlns:p="http://schemas.openxmlformats.org/presentationml/2006/main">
  <p:tag name="AS_UNIQUEID" val="1384"/>
  <p:tag name="KSO_WM_BEAUTIFY_FLAG" val=""/>
</p:tagLst>
</file>

<file path=ppt/tags/tag107.xml><?xml version="1.0" encoding="utf-8"?>
<p:tagLst xmlns:p="http://schemas.openxmlformats.org/presentationml/2006/main">
  <p:tag name="AS_UNIQUEID" val="1385"/>
  <p:tag name="KSO_WM_BEAUTIFY_FLAG" val=""/>
</p:tagLst>
</file>

<file path=ppt/tags/tag108.xml><?xml version="1.0" encoding="utf-8"?>
<p:tagLst xmlns:p="http://schemas.openxmlformats.org/presentationml/2006/main">
  <p:tag name="AS_UNIQUEID" val="1386"/>
  <p:tag name="KSO_WM_BEAUTIFY_FLAG" val=""/>
</p:tagLst>
</file>

<file path=ppt/tags/tag109.xml><?xml version="1.0" encoding="utf-8"?>
<p:tagLst xmlns:p="http://schemas.openxmlformats.org/presentationml/2006/main">
  <p:tag name="AS_UNIQUEID" val="1387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AS_UNIQUEID" val="1388"/>
  <p:tag name="KSO_WM_BEAUTIFY_FLAG" val=""/>
</p:tagLst>
</file>

<file path=ppt/tags/tag111.xml><?xml version="1.0" encoding="utf-8"?>
<p:tagLst xmlns:p="http://schemas.openxmlformats.org/presentationml/2006/main">
  <p:tag name="AS_UNIQUEID" val="1389"/>
  <p:tag name="KSO_WM_BEAUTIFY_FLAG" val=""/>
</p:tagLst>
</file>

<file path=ppt/tags/tag112.xml><?xml version="1.0" encoding="utf-8"?>
<p:tagLst xmlns:p="http://schemas.openxmlformats.org/presentationml/2006/main">
  <p:tag name="AS_UNIQUEID" val="1390"/>
  <p:tag name="KSO_WM_BEAUTIFY_FLAG" val=""/>
</p:tagLst>
</file>

<file path=ppt/tags/tag113.xml><?xml version="1.0" encoding="utf-8"?>
<p:tagLst xmlns:p="http://schemas.openxmlformats.org/presentationml/2006/main">
  <p:tag name="AS_UNIQUEID" val="1391"/>
  <p:tag name="KSO_WM_BEAUTIFY_FLAG" val=""/>
</p:tagLst>
</file>

<file path=ppt/tags/tag114.xml><?xml version="1.0" encoding="utf-8"?>
<p:tagLst xmlns:p="http://schemas.openxmlformats.org/presentationml/2006/main">
  <p:tag name="AS_UNIQUEID" val="1392"/>
  <p:tag name="KSO_WM_BEAUTIFY_FLAG" val=""/>
</p:tagLst>
</file>

<file path=ppt/tags/tag115.xml><?xml version="1.0" encoding="utf-8"?>
<p:tagLst xmlns:p="http://schemas.openxmlformats.org/presentationml/2006/main">
  <p:tag name="AS_UNIQUEID" val="1393"/>
  <p:tag name="KSO_WM_BEAUTIFY_FLAG" val=""/>
</p:tagLst>
</file>

<file path=ppt/tags/tag116.xml><?xml version="1.0" encoding="utf-8"?>
<p:tagLst xmlns:p="http://schemas.openxmlformats.org/presentationml/2006/main">
  <p:tag name="AS_UNIQUEID" val="1395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AS_UNIQUEID" val="1256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19.xml><?xml version="1.0" encoding="utf-8"?>
<p:tagLst xmlns:p="http://schemas.openxmlformats.org/presentationml/2006/main">
  <p:tag name="AS_UNIQUEID" val="1405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AS_UNIQUEID" val="1406"/>
</p:tagLst>
</file>

<file path=ppt/tags/tag121.xml><?xml version="1.0" encoding="utf-8"?>
<p:tagLst xmlns:p="http://schemas.openxmlformats.org/presentationml/2006/main">
  <p:tag name="AS_UNIQUEID" val="1407"/>
</p:tagLst>
</file>

<file path=ppt/tags/tag122.xml><?xml version="1.0" encoding="utf-8"?>
<p:tagLst xmlns:p="http://schemas.openxmlformats.org/presentationml/2006/main">
  <p:tag name="AS_UNIQUEID" val="1408"/>
</p:tagLst>
</file>

<file path=ppt/tags/tag123.xml><?xml version="1.0" encoding="utf-8"?>
<p:tagLst xmlns:p="http://schemas.openxmlformats.org/presentationml/2006/main">
  <p:tag name="AS_UNIQUEID" val="1409"/>
</p:tagLst>
</file>

<file path=ppt/tags/tag124.xml><?xml version="1.0" encoding="utf-8"?>
<p:tagLst xmlns:p="http://schemas.openxmlformats.org/presentationml/2006/main">
  <p:tag name="AS_UNIQUEID" val="1410"/>
</p:tagLst>
</file>

<file path=ppt/tags/tag125.xml><?xml version="1.0" encoding="utf-8"?>
<p:tagLst xmlns:p="http://schemas.openxmlformats.org/presentationml/2006/main">
  <p:tag name="AS_UNIQUEID" val="1411"/>
  <p:tag name="KSO_WM_BEAUTIFY_FLAG" val=""/>
</p:tagLst>
</file>

<file path=ppt/tags/tag126.xml><?xml version="1.0" encoding="utf-8"?>
<p:tagLst xmlns:p="http://schemas.openxmlformats.org/presentationml/2006/main">
  <p:tag name="AS_UNIQUEID" val="1412"/>
  <p:tag name="KSO_WM_BEAUTIFY_FLAG" val=""/>
</p:tagLst>
</file>

<file path=ppt/tags/tag127.xml><?xml version="1.0" encoding="utf-8"?>
<p:tagLst xmlns:p="http://schemas.openxmlformats.org/presentationml/2006/main">
  <p:tag name="AS_UNIQUEID" val="1413"/>
  <p:tag name="KSO_WM_BEAUTIFY_FLAG" val=""/>
</p:tagLst>
</file>

<file path=ppt/tags/tag128.xml><?xml version="1.0" encoding="utf-8"?>
<p:tagLst xmlns:p="http://schemas.openxmlformats.org/presentationml/2006/main">
  <p:tag name="AS_UNIQUEID" val="1414"/>
  <p:tag name="KSO_WM_BEAUTIFY_FLAG" val=""/>
</p:tagLst>
</file>

<file path=ppt/tags/tag129.xml><?xml version="1.0" encoding="utf-8"?>
<p:tagLst xmlns:p="http://schemas.openxmlformats.org/presentationml/2006/main">
  <p:tag name="AS_UNIQUEID" val="1415"/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AS_UNIQUEID" val="1416"/>
  <p:tag name="KSO_WM_BEAUTIFY_FLAG" val=""/>
</p:tagLst>
</file>

<file path=ppt/tags/tag131.xml><?xml version="1.0" encoding="utf-8"?>
<p:tagLst xmlns:p="http://schemas.openxmlformats.org/presentationml/2006/main">
  <p:tag name="AS_UNIQUEID" val="1417"/>
  <p:tag name="KSO_WM_BEAUTIFY_FLAG" val=""/>
</p:tagLst>
</file>

<file path=ppt/tags/tag132.xml><?xml version="1.0" encoding="utf-8"?>
<p:tagLst xmlns:p="http://schemas.openxmlformats.org/presentationml/2006/main">
  <p:tag name="AS_UNIQUEID" val="1418"/>
  <p:tag name="KSO_WM_BEAUTIFY_FLAG" val=""/>
</p:tagLst>
</file>

<file path=ppt/tags/tag133.xml><?xml version="1.0" encoding="utf-8"?>
<p:tagLst xmlns:p="http://schemas.openxmlformats.org/presentationml/2006/main">
  <p:tag name="AS_UNIQUEID" val="1419"/>
  <p:tag name="KSO_WM_BEAUTIFY_FLAG" val=""/>
</p:tagLst>
</file>

<file path=ppt/tags/tag134.xml><?xml version="1.0" encoding="utf-8"?>
<p:tagLst xmlns:p="http://schemas.openxmlformats.org/presentationml/2006/main">
  <p:tag name="AS_UNIQUEID" val="1420"/>
  <p:tag name="KSO_WM_BEAUTIFY_FLAG" val=""/>
</p:tagLst>
</file>

<file path=ppt/tags/tag135.xml><?xml version="1.0" encoding="utf-8"?>
<p:tagLst xmlns:p="http://schemas.openxmlformats.org/presentationml/2006/main">
  <p:tag name="AS_UNIQUEID" val="1421"/>
  <p:tag name="KSO_WM_BEAUTIFY_FLAG" val=""/>
</p:tagLst>
</file>

<file path=ppt/tags/tag136.xml><?xml version="1.0" encoding="utf-8"?>
<p:tagLst xmlns:p="http://schemas.openxmlformats.org/presentationml/2006/main">
  <p:tag name="AS_UNIQUEID" val="1422"/>
  <p:tag name="KSO_WM_BEAUTIFY_FLAG" val=""/>
</p:tagLst>
</file>

<file path=ppt/tags/tag137.xml><?xml version="1.0" encoding="utf-8"?>
<p:tagLst xmlns:p="http://schemas.openxmlformats.org/presentationml/2006/main">
  <p:tag name="AS_UNIQUEID" val="1423"/>
  <p:tag name="KSO_WM_BEAUTIFY_FLAG" val=""/>
</p:tagLst>
</file>

<file path=ppt/tags/tag138.xml><?xml version="1.0" encoding="utf-8"?>
<p:tagLst xmlns:p="http://schemas.openxmlformats.org/presentationml/2006/main">
  <p:tag name="AS_UNIQUEID" val="1424"/>
  <p:tag name="KSO_WM_BEAUTIFY_FLAG" val=""/>
</p:tagLst>
</file>

<file path=ppt/tags/tag139.xml><?xml version="1.0" encoding="utf-8"?>
<p:tagLst xmlns:p="http://schemas.openxmlformats.org/presentationml/2006/main">
  <p:tag name="AS_UNIQUEID" val="1425"/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AS_UNIQUEID" val="1426"/>
  <p:tag name="KSO_WM_BEAUTIFY_FLAG" val=""/>
</p:tagLst>
</file>

<file path=ppt/tags/tag141.xml><?xml version="1.0" encoding="utf-8"?>
<p:tagLst xmlns:p="http://schemas.openxmlformats.org/presentationml/2006/main">
  <p:tag name="AS_UNIQUEID" val="1427"/>
  <p:tag name="KSO_WM_BEAUTIFY_FLAG" val=""/>
</p:tagLst>
</file>

<file path=ppt/tags/tag142.xml><?xml version="1.0" encoding="utf-8"?>
<p:tagLst xmlns:p="http://schemas.openxmlformats.org/presentationml/2006/main">
  <p:tag name="AS_UNIQUEID" val="1428"/>
  <p:tag name="KSO_WM_BEAUTIFY_FLAG" val=""/>
</p:tagLst>
</file>

<file path=ppt/tags/tag143.xml><?xml version="1.0" encoding="utf-8"?>
<p:tagLst xmlns:p="http://schemas.openxmlformats.org/presentationml/2006/main">
  <p:tag name="AS_UNIQUEID" val="1429"/>
  <p:tag name="KSO_WM_BEAUTIFY_FLAG" val=""/>
</p:tagLst>
</file>

<file path=ppt/tags/tag144.xml><?xml version="1.0" encoding="utf-8"?>
<p:tagLst xmlns:p="http://schemas.openxmlformats.org/presentationml/2006/main">
  <p:tag name="AS_UNIQUEID" val="1430"/>
  <p:tag name="KSO_WM_BEAUTIFY_FLAG" val=""/>
</p:tagLst>
</file>

<file path=ppt/tags/tag145.xml><?xml version="1.0" encoding="utf-8"?>
<p:tagLst xmlns:p="http://schemas.openxmlformats.org/presentationml/2006/main">
  <p:tag name="AS_UNIQUEID" val="1431"/>
  <p:tag name="KSO_WM_BEAUTIFY_FLAG" val=""/>
</p:tagLst>
</file>

<file path=ppt/tags/tag146.xml><?xml version="1.0" encoding="utf-8"?>
<p:tagLst xmlns:p="http://schemas.openxmlformats.org/presentationml/2006/main">
  <p:tag name="AS_UNIQUEID" val="1432"/>
  <p:tag name="KSO_WM_BEAUTIFY_FLAG" val=""/>
</p:tagLst>
</file>

<file path=ppt/tags/tag147.xml><?xml version="1.0" encoding="utf-8"?>
<p:tagLst xmlns:p="http://schemas.openxmlformats.org/presentationml/2006/main">
  <p:tag name="AS_UNIQUEID" val="1433"/>
  <p:tag name="KSO_WM_BEAUTIFY_FLAG" val=""/>
</p:tagLst>
</file>

<file path=ppt/tags/tag148.xml><?xml version="1.0" encoding="utf-8"?>
<p:tagLst xmlns:p="http://schemas.openxmlformats.org/presentationml/2006/main">
  <p:tag name="AS_UNIQUEID" val="1434"/>
  <p:tag name="KSO_WM_BEAUTIFY_FLAG" val=""/>
</p:tagLst>
</file>

<file path=ppt/tags/tag149.xml><?xml version="1.0" encoding="utf-8"?>
<p:tagLst xmlns:p="http://schemas.openxmlformats.org/presentationml/2006/main">
  <p:tag name="AS_UNIQUEID" val="1435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AS_UNIQUEID" val="1436"/>
  <p:tag name="KSO_WM_BEAUTIFY_FLAG" val=""/>
</p:tagLst>
</file>

<file path=ppt/tags/tag151.xml><?xml version="1.0" encoding="utf-8"?>
<p:tagLst xmlns:p="http://schemas.openxmlformats.org/presentationml/2006/main">
  <p:tag name="AS_UNIQUEID" val="1437"/>
  <p:tag name="KSO_WM_BEAUTIFY_FLAG" val=""/>
</p:tagLst>
</file>

<file path=ppt/tags/tag152.xml><?xml version="1.0" encoding="utf-8"?>
<p:tagLst xmlns:p="http://schemas.openxmlformats.org/presentationml/2006/main">
  <p:tag name="AS_UNIQUEID" val="1438"/>
</p:tagLst>
</file>

<file path=ppt/tags/tag153.xml><?xml version="1.0" encoding="utf-8"?>
<p:tagLst xmlns:p="http://schemas.openxmlformats.org/presentationml/2006/main">
  <p:tag name="AS_UNIQUEID" val="1439"/>
</p:tagLst>
</file>

<file path=ppt/tags/tag154.xml><?xml version="1.0" encoding="utf-8"?>
<p:tagLst xmlns:p="http://schemas.openxmlformats.org/presentationml/2006/main">
  <p:tag name="AS_UNIQUEID" val="1440"/>
</p:tagLst>
</file>

<file path=ppt/tags/tag155.xml><?xml version="1.0" encoding="utf-8"?>
<p:tagLst xmlns:p="http://schemas.openxmlformats.org/presentationml/2006/main">
  <p:tag name="AS_UNIQUEID" val="1442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AS_UNIQUEID" val="1468"/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AS_UNIQUEID" val="1477"/>
  <p:tag name="KSO_WM_BEAUTIFY_FLAG" val=""/>
</p:tagLst>
</file>

<file path=ppt/tags/tag16.xml><?xml version="1.0" encoding="utf-8"?>
<p:tagLst xmlns:p="http://schemas.openxmlformats.org/presentationml/2006/main">
  <p:tag name="AS_UNIQUEID" val="1118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6726*3532*459*459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AS_UNIQUEID" val="2"/>
  <p:tag name="KSO_WM_BEAUTIFY_FLAG" val=""/>
</p:tagLst>
</file>

<file path=ppt/tags/tag170.xml><?xml version="1.0" encoding="utf-8"?>
<p:tagLst xmlns:p="http://schemas.openxmlformats.org/presentationml/2006/main">
  <p:tag name="KSO_WPP_MARK_KEY" val="15d972fc-c2db-45e0-8aff-9aedcbb42824"/>
  <p:tag name="COMMONDATA" val="eyJoZGlkIjoiNjkwNDdlNzU5NTdjZmM1ZGMwOTMwNTIyYzg5ODI0YTYifQ=="/>
</p:tagLst>
</file>

<file path=ppt/tags/tag18.xml><?xml version="1.0" encoding="utf-8"?>
<p:tagLst xmlns:p="http://schemas.openxmlformats.org/presentationml/2006/main">
  <p:tag name="KSO_WM_UNIT_TABLE_BEAUTIFY" val="smartTable{d63787e9-a3b4-41e7-8472-3a5948dda14e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AS_UNIQUEID" val="1203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AS_UNIQUEID" val="1204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31.xml><?xml version="1.0" encoding="utf-8"?>
<p:tagLst xmlns:p="http://schemas.openxmlformats.org/presentationml/2006/main">
  <p:tag name="AS_UNIQUEID" val="120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32.xml><?xml version="1.0" encoding="utf-8"?>
<p:tagLst xmlns:p="http://schemas.openxmlformats.org/presentationml/2006/main">
  <p:tag name="AS_UNIQUEID" val="1206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33.xml><?xml version="1.0" encoding="utf-8"?>
<p:tagLst xmlns:p="http://schemas.openxmlformats.org/presentationml/2006/main">
  <p:tag name="AS_UNIQUEID" val="1207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34.xml><?xml version="1.0" encoding="utf-8"?>
<p:tagLst xmlns:p="http://schemas.openxmlformats.org/presentationml/2006/main">
  <p:tag name="AS_UNIQUEID" val="120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35.xml><?xml version="1.0" encoding="utf-8"?>
<p:tagLst xmlns:p="http://schemas.openxmlformats.org/presentationml/2006/main">
  <p:tag name="AS_UNIQUEID" val="1209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36.xml><?xml version="1.0" encoding="utf-8"?>
<p:tagLst xmlns:p="http://schemas.openxmlformats.org/presentationml/2006/main">
  <p:tag name="AS_UNIQUEID" val="2"/>
  <p:tag name="KSO_WM_BEAUTIFY_FLAG" val=""/>
</p:tagLst>
</file>

<file path=ppt/tags/tag37.xml><?xml version="1.0" encoding="utf-8"?>
<p:tagLst xmlns:p="http://schemas.openxmlformats.org/presentationml/2006/main">
  <p:tag name="AS_UNIQUEID" val="1202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BEAUTIFY_FLAG" val=""/>
</p:tagLst>
</file>

<file path=ppt/tags/tag38.xml><?xml version="1.0" encoding="utf-8"?>
<p:tagLst xmlns:p="http://schemas.openxmlformats.org/presentationml/2006/main">
  <p:tag name="AS_UNIQUEID" val="1210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TABLE_BEAUTIFY" val="smartTable{b16a7c86-c8ad-407e-8d30-1c72ead401aa}"/>
  <p:tag name="TABLE_ENDDRAG_ORIGIN_RECT" val="688*116"/>
  <p:tag name="TABLE_ENDDRAG_RECT" val="12*67*688*116"/>
</p:tagLst>
</file>

<file path=ppt/tags/tag41.xml><?xml version="1.0" encoding="utf-8"?>
<p:tagLst xmlns:p="http://schemas.openxmlformats.org/presentationml/2006/main">
  <p:tag name="AS_UNIQUEID" val="1202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42.xml><?xml version="1.0" encoding="utf-8"?>
<p:tagLst xmlns:p="http://schemas.openxmlformats.org/presentationml/2006/main">
  <p:tag name="AS_UNIQUEID" val="1202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AS_UNIQUEID" val="1256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45.xml><?xml version="1.0" encoding="utf-8"?>
<p:tagLst xmlns:p="http://schemas.openxmlformats.org/presentationml/2006/main">
  <p:tag name="AS_UNIQUEID" val="125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AS_UNIQUEID" val="1260"/>
</p:tagLst>
</file>

<file path=ppt/tags/tag48.xml><?xml version="1.0" encoding="utf-8"?>
<p:tagLst xmlns:p="http://schemas.openxmlformats.org/presentationml/2006/main">
  <p:tag name="AS_UNIQUEID" val="1257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49.xml><?xml version="1.0" encoding="utf-8"?>
<p:tagLst xmlns:p="http://schemas.openxmlformats.org/presentationml/2006/main">
  <p:tag name="AS_UNIQUEID" val="1262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AS_UNIQUEID" val="1257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ABLE_BEAUTIFY" val="smartTable{b16a7c86-c8ad-407e-8d30-1c72ead401aa}"/>
  <p:tag name="TABLE_ENDDRAG_ORIGIN_RECT" val="688*116"/>
  <p:tag name="TABLE_ENDDRAG_RECT" val="12*67*688*116"/>
  <p:tag name="KSO_WM_BEAUTIFY_FLAG" val=""/>
</p:tagLst>
</file>

<file path=ppt/tags/tag54.xml><?xml version="1.0" encoding="utf-8"?>
<p:tagLst xmlns:p="http://schemas.openxmlformats.org/presentationml/2006/main">
  <p:tag name="AS_UNIQUEID" val="1256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AS_UNIQUEID" val="125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57.xml><?xml version="1.0" encoding="utf-8"?>
<p:tagLst xmlns:p="http://schemas.openxmlformats.org/presentationml/2006/main">
  <p:tag name="AS_UNIQUEID" val="125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AS_UNIQUEID" val="1256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61.xml><?xml version="1.0" encoding="utf-8"?>
<p:tagLst xmlns:p="http://schemas.openxmlformats.org/presentationml/2006/main">
  <p:tag name="AS_UNIQUEID" val="1332"/>
</p:tagLst>
</file>

<file path=ppt/tags/tag62.xml><?xml version="1.0" encoding="utf-8"?>
<p:tagLst xmlns:p="http://schemas.openxmlformats.org/presentationml/2006/main">
  <p:tag name="AS_UNIQUEID" val="1340"/>
</p:tagLst>
</file>

<file path=ppt/tags/tag63.xml><?xml version="1.0" encoding="utf-8"?>
<p:tagLst xmlns:p="http://schemas.openxmlformats.org/presentationml/2006/main">
  <p:tag name="AS_UNIQUEID" val="1341"/>
</p:tagLst>
</file>

<file path=ppt/tags/tag64.xml><?xml version="1.0" encoding="utf-8"?>
<p:tagLst xmlns:p="http://schemas.openxmlformats.org/presentationml/2006/main">
  <p:tag name="AS_UNIQUEID" val="1342"/>
  <p:tag name="KSO_WM_BEAUTIFY_FLAG" val=""/>
</p:tagLst>
</file>

<file path=ppt/tags/tag65.xml><?xml version="1.0" encoding="utf-8"?>
<p:tagLst xmlns:p="http://schemas.openxmlformats.org/presentationml/2006/main">
  <p:tag name="AS_UNIQUEID" val="1343"/>
  <p:tag name="KSO_WM_BEAUTIFY_FLAG" val=""/>
</p:tagLst>
</file>

<file path=ppt/tags/tag66.xml><?xml version="1.0" encoding="utf-8"?>
<p:tagLst xmlns:p="http://schemas.openxmlformats.org/presentationml/2006/main">
  <p:tag name="AS_UNIQUEID" val="1344"/>
</p:tagLst>
</file>

<file path=ppt/tags/tag67.xml><?xml version="1.0" encoding="utf-8"?>
<p:tagLst xmlns:p="http://schemas.openxmlformats.org/presentationml/2006/main">
  <p:tag name="AS_UNIQUEID" val="1345"/>
  <p:tag name="KSO_WM_BEAUTIFY_FLAG" val=""/>
</p:tagLst>
</file>

<file path=ppt/tags/tag68.xml><?xml version="1.0" encoding="utf-8"?>
<p:tagLst xmlns:p="http://schemas.openxmlformats.org/presentationml/2006/main">
  <p:tag name="AS_UNIQUEID" val="1346"/>
  <p:tag name="KSO_WM_BEAUTIFY_FLAG" val=""/>
</p:tagLst>
</file>

<file path=ppt/tags/tag69.xml><?xml version="1.0" encoding="utf-8"?>
<p:tagLst xmlns:p="http://schemas.openxmlformats.org/presentationml/2006/main">
  <p:tag name="AS_UNIQUEID" val="1347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AS_UNIQUEID" val="1348"/>
</p:tagLst>
</file>

<file path=ppt/tags/tag71.xml><?xml version="1.0" encoding="utf-8"?>
<p:tagLst xmlns:p="http://schemas.openxmlformats.org/presentationml/2006/main">
  <p:tag name="AS_UNIQUEID" val="1349"/>
</p:tagLst>
</file>

<file path=ppt/tags/tag72.xml><?xml version="1.0" encoding="utf-8"?>
<p:tagLst xmlns:p="http://schemas.openxmlformats.org/presentationml/2006/main">
  <p:tag name="AS_UNIQUEID" val="1350"/>
</p:tagLst>
</file>

<file path=ppt/tags/tag73.xml><?xml version="1.0" encoding="utf-8"?>
<p:tagLst xmlns:p="http://schemas.openxmlformats.org/presentationml/2006/main">
  <p:tag name="AS_UNIQUEID" val="1351"/>
</p:tagLst>
</file>

<file path=ppt/tags/tag74.xml><?xml version="1.0" encoding="utf-8"?>
<p:tagLst xmlns:p="http://schemas.openxmlformats.org/presentationml/2006/main">
  <p:tag name="AS_UNIQUEID" val="1352"/>
</p:tagLst>
</file>

<file path=ppt/tags/tag75.xml><?xml version="1.0" encoding="utf-8"?>
<p:tagLst xmlns:p="http://schemas.openxmlformats.org/presentationml/2006/main">
  <p:tag name="AS_UNIQUEID" val="1353"/>
</p:tagLst>
</file>

<file path=ppt/tags/tag76.xml><?xml version="1.0" encoding="utf-8"?>
<p:tagLst xmlns:p="http://schemas.openxmlformats.org/presentationml/2006/main">
  <p:tag name="AS_UNIQUEID" val="1354"/>
  <p:tag name="KSO_WM_BEAUTIFY_FLAG" val=""/>
</p:tagLst>
</file>

<file path=ppt/tags/tag77.xml><?xml version="1.0" encoding="utf-8"?>
<p:tagLst xmlns:p="http://schemas.openxmlformats.org/presentationml/2006/main">
  <p:tag name="AS_UNIQUEID" val="1355"/>
  <p:tag name="KSO_WM_BEAUTIFY_FLAG" val=""/>
</p:tagLst>
</file>

<file path=ppt/tags/tag78.xml><?xml version="1.0" encoding="utf-8"?>
<p:tagLst xmlns:p="http://schemas.openxmlformats.org/presentationml/2006/main">
  <p:tag name="AS_UNIQUEID" val="1356"/>
  <p:tag name="KSO_WM_BEAUTIFY_FLAG" val=""/>
</p:tagLst>
</file>

<file path=ppt/tags/tag79.xml><?xml version="1.0" encoding="utf-8"?>
<p:tagLst xmlns:p="http://schemas.openxmlformats.org/presentationml/2006/main">
  <p:tag name="AS_UNIQUEID" val="1357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AS_UNIQUEID" val="1358"/>
  <p:tag name="KSO_WM_BEAUTIFY_FLAG" val=""/>
</p:tagLst>
</file>

<file path=ppt/tags/tag81.xml><?xml version="1.0" encoding="utf-8"?>
<p:tagLst xmlns:p="http://schemas.openxmlformats.org/presentationml/2006/main">
  <p:tag name="AS_UNIQUEID" val="1359"/>
  <p:tag name="KSO_WM_BEAUTIFY_FLAG" val=""/>
</p:tagLst>
</file>

<file path=ppt/tags/tag82.xml><?xml version="1.0" encoding="utf-8"?>
<p:tagLst xmlns:p="http://schemas.openxmlformats.org/presentationml/2006/main">
  <p:tag name="AS_UNIQUEID" val="1360"/>
  <p:tag name="KSO_WM_BEAUTIFY_FLAG" val=""/>
</p:tagLst>
</file>

<file path=ppt/tags/tag83.xml><?xml version="1.0" encoding="utf-8"?>
<p:tagLst xmlns:p="http://schemas.openxmlformats.org/presentationml/2006/main">
  <p:tag name="AS_UNIQUEID" val="1361"/>
  <p:tag name="KSO_WM_BEAUTIFY_FLAG" val=""/>
</p:tagLst>
</file>

<file path=ppt/tags/tag84.xml><?xml version="1.0" encoding="utf-8"?>
<p:tagLst xmlns:p="http://schemas.openxmlformats.org/presentationml/2006/main">
  <p:tag name="AS_UNIQUEID" val="1362"/>
  <p:tag name="KSO_WM_BEAUTIFY_FLAG" val=""/>
</p:tagLst>
</file>

<file path=ppt/tags/tag85.xml><?xml version="1.0" encoding="utf-8"?>
<p:tagLst xmlns:p="http://schemas.openxmlformats.org/presentationml/2006/main">
  <p:tag name="AS_UNIQUEID" val="1363"/>
  <p:tag name="KSO_WM_BEAUTIFY_FLAG" val=""/>
</p:tagLst>
</file>

<file path=ppt/tags/tag86.xml><?xml version="1.0" encoding="utf-8"?>
<p:tagLst xmlns:p="http://schemas.openxmlformats.org/presentationml/2006/main">
  <p:tag name="AS_UNIQUEID" val="1364"/>
  <p:tag name="KSO_WM_BEAUTIFY_FLAG" val=""/>
</p:tagLst>
</file>

<file path=ppt/tags/tag87.xml><?xml version="1.0" encoding="utf-8"?>
<p:tagLst xmlns:p="http://schemas.openxmlformats.org/presentationml/2006/main">
  <p:tag name="AS_UNIQUEID" val="1365"/>
  <p:tag name="KSO_WM_BEAUTIFY_FLAG" val=""/>
</p:tagLst>
</file>

<file path=ppt/tags/tag88.xml><?xml version="1.0" encoding="utf-8"?>
<p:tagLst xmlns:p="http://schemas.openxmlformats.org/presentationml/2006/main">
  <p:tag name="AS_UNIQUEID" val="1366"/>
  <p:tag name="KSO_WM_BEAUTIFY_FLAG" val=""/>
</p:tagLst>
</file>

<file path=ppt/tags/tag89.xml><?xml version="1.0" encoding="utf-8"?>
<p:tagLst xmlns:p="http://schemas.openxmlformats.org/presentationml/2006/main">
  <p:tag name="AS_UNIQUEID" val="1367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AS_UNIQUEID" val="1368"/>
  <p:tag name="KSO_WM_BEAUTIFY_FLAG" val=""/>
</p:tagLst>
</file>

<file path=ppt/tags/tag91.xml><?xml version="1.0" encoding="utf-8"?>
<p:tagLst xmlns:p="http://schemas.openxmlformats.org/presentationml/2006/main">
  <p:tag name="AS_UNIQUEID" val="1369"/>
  <p:tag name="KSO_WM_BEAUTIFY_FLAG" val=""/>
</p:tagLst>
</file>

<file path=ppt/tags/tag92.xml><?xml version="1.0" encoding="utf-8"?>
<p:tagLst xmlns:p="http://schemas.openxmlformats.org/presentationml/2006/main">
  <p:tag name="AS_UNIQUEID" val="1370"/>
  <p:tag name="KSO_WM_BEAUTIFY_FLAG" val=""/>
</p:tagLst>
</file>

<file path=ppt/tags/tag93.xml><?xml version="1.0" encoding="utf-8"?>
<p:tagLst xmlns:p="http://schemas.openxmlformats.org/presentationml/2006/main">
  <p:tag name="AS_UNIQUEID" val="1371"/>
  <p:tag name="KSO_WM_BEAUTIFY_FLAG" val=""/>
</p:tagLst>
</file>

<file path=ppt/tags/tag94.xml><?xml version="1.0" encoding="utf-8"?>
<p:tagLst xmlns:p="http://schemas.openxmlformats.org/presentationml/2006/main">
  <p:tag name="AS_UNIQUEID" val="1372"/>
  <p:tag name="KSO_WM_BEAUTIFY_FLAG" val=""/>
</p:tagLst>
</file>

<file path=ppt/tags/tag95.xml><?xml version="1.0" encoding="utf-8"?>
<p:tagLst xmlns:p="http://schemas.openxmlformats.org/presentationml/2006/main">
  <p:tag name="AS_UNIQUEID" val="1373"/>
  <p:tag name="KSO_WM_BEAUTIFY_FLAG" val=""/>
</p:tagLst>
</file>

<file path=ppt/tags/tag96.xml><?xml version="1.0" encoding="utf-8"?>
<p:tagLst xmlns:p="http://schemas.openxmlformats.org/presentationml/2006/main">
  <p:tag name="AS_UNIQUEID" val="1374"/>
  <p:tag name="KSO_WM_BEAUTIFY_FLAG" val=""/>
</p:tagLst>
</file>

<file path=ppt/tags/tag97.xml><?xml version="1.0" encoding="utf-8"?>
<p:tagLst xmlns:p="http://schemas.openxmlformats.org/presentationml/2006/main">
  <p:tag name="AS_UNIQUEID" val="1375"/>
</p:tagLst>
</file>

<file path=ppt/tags/tag98.xml><?xml version="1.0" encoding="utf-8"?>
<p:tagLst xmlns:p="http://schemas.openxmlformats.org/presentationml/2006/main">
  <p:tag name="AS_UNIQUEID" val="1376"/>
  <p:tag name="KSO_WM_BEAUTIFY_FLAG" val=""/>
</p:tagLst>
</file>

<file path=ppt/tags/tag99.xml><?xml version="1.0" encoding="utf-8"?>
<p:tagLst xmlns:p="http://schemas.openxmlformats.org/presentationml/2006/main">
  <p:tag name="AS_UNIQUEID" val="1377"/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3513</Words>
  <Application>WPS 演示</Application>
  <PresentationFormat>全屏显示(4:3)</PresentationFormat>
  <Paragraphs>517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华文细黑</vt:lpstr>
      <vt:lpstr>Times New Roman</vt:lpstr>
      <vt:lpstr>草檀斋毛泽东字体</vt:lpstr>
      <vt:lpstr>华文彩云</vt:lpstr>
      <vt:lpstr>方正启体繁体</vt:lpstr>
      <vt:lpstr>微软雅黑</vt:lpstr>
      <vt:lpstr>Cambria Math</vt:lpstr>
      <vt:lpstr>Arial Unicode MS</vt:lpstr>
      <vt:lpstr>Calibri</vt:lpstr>
      <vt:lpstr>黑体</vt:lpstr>
      <vt:lpstr>楷体_GB2312</vt:lpstr>
      <vt:lpstr>新宋体</vt:lpstr>
      <vt:lpstr>默认设计模板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温州第二高级中学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WZEG_Teacher</dc:creator>
  <cp:lastModifiedBy>周星</cp:lastModifiedBy>
  <cp:revision>63</cp:revision>
  <dcterms:created xsi:type="dcterms:W3CDTF">2007-08-21T06:34:00Z</dcterms:created>
  <dcterms:modified xsi:type="dcterms:W3CDTF">2023-07-12T04:06:42Z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410C8D11392F4E1E907A91B84616C060_12</vt:lpwstr>
  </property>
</Properties>
</file>